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5"/>
  </p:notesMasterIdLst>
  <p:sldIdLst>
    <p:sldId id="343" r:id="rId2"/>
    <p:sldId id="344" r:id="rId3"/>
    <p:sldId id="352" r:id="rId4"/>
    <p:sldId id="275" r:id="rId5"/>
    <p:sldId id="316" r:id="rId6"/>
    <p:sldId id="276" r:id="rId7"/>
    <p:sldId id="317" r:id="rId8"/>
    <p:sldId id="278" r:id="rId9"/>
    <p:sldId id="279" r:id="rId10"/>
    <p:sldId id="334" r:id="rId11"/>
    <p:sldId id="336" r:id="rId12"/>
    <p:sldId id="337" r:id="rId13"/>
    <p:sldId id="280" r:id="rId14"/>
    <p:sldId id="281" r:id="rId15"/>
    <p:sldId id="282" r:id="rId16"/>
    <p:sldId id="283" r:id="rId17"/>
    <p:sldId id="284" r:id="rId18"/>
    <p:sldId id="309" r:id="rId19"/>
    <p:sldId id="285" r:id="rId20"/>
    <p:sldId id="286" r:id="rId21"/>
    <p:sldId id="287" r:id="rId22"/>
    <p:sldId id="288" r:id="rId23"/>
    <p:sldId id="310" r:id="rId24"/>
    <p:sldId id="289" r:id="rId25"/>
    <p:sldId id="290" r:id="rId26"/>
    <p:sldId id="291" r:id="rId27"/>
    <p:sldId id="292" r:id="rId28"/>
    <p:sldId id="293" r:id="rId29"/>
    <p:sldId id="294" r:id="rId30"/>
    <p:sldId id="295" r:id="rId31"/>
    <p:sldId id="296" r:id="rId32"/>
    <p:sldId id="297" r:id="rId33"/>
    <p:sldId id="298" r:id="rId34"/>
    <p:sldId id="299" r:id="rId35"/>
    <p:sldId id="318" r:id="rId36"/>
    <p:sldId id="300" r:id="rId37"/>
    <p:sldId id="311" r:id="rId38"/>
    <p:sldId id="301" r:id="rId39"/>
    <p:sldId id="302" r:id="rId40"/>
    <p:sldId id="303" r:id="rId41"/>
    <p:sldId id="340" r:id="rId42"/>
    <p:sldId id="347" r:id="rId43"/>
    <p:sldId id="34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12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65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427DBD-AF95-44BB-90F8-D4F6B737511C}" type="datetimeFigureOut">
              <a:rPr lang="en-US" smtClean="0"/>
              <a:pPr/>
              <a:t>6/10/2022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1B727C-573A-4BD9-A0F1-EC486283F9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F1B727C-573A-4BD9-A0F1-EC486283F9A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4FEE1-2611-4D68-BC22-523DCB47829C}"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FEE1-2611-4D68-BC22-523DCB47829C}"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FEE1-2611-4D68-BC22-523DCB47829C}"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4FEE1-2611-4D68-BC22-523DCB47829C}"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4FEE1-2611-4D68-BC22-523DCB47829C}" type="datetimeFigureOut">
              <a:rPr lang="en-US" smtClean="0"/>
              <a:pPr/>
              <a:t>6/10/2022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4FEE1-2611-4D68-BC22-523DCB47829C}"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4FEE1-2611-4D68-BC22-523DCB47829C}" type="datetimeFigureOut">
              <a:rPr lang="en-US" smtClean="0"/>
              <a:pPr/>
              <a:t>6/10/2022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4FEE1-2611-4D68-BC22-523DCB47829C}" type="datetimeFigureOut">
              <a:rPr lang="en-US" smtClean="0"/>
              <a:pPr/>
              <a:t>6/10/2022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4FEE1-2611-4D68-BC22-523DCB47829C}" type="datetimeFigureOut">
              <a:rPr lang="en-US" smtClean="0"/>
              <a:pPr/>
              <a:t>6/10/2022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4FEE1-2611-4D68-BC22-523DCB47829C}"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4FEE1-2611-4D68-BC22-523DCB47829C}" type="datetimeFigureOut">
              <a:rPr lang="en-US" smtClean="0"/>
              <a:pPr/>
              <a:t>6/10/2022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8AF44-CC46-419F-9E8B-3DB86B1F90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4FEE1-2611-4D68-BC22-523DCB47829C}" type="datetimeFigureOut">
              <a:rPr lang="en-US" smtClean="0"/>
              <a:pPr/>
              <a:t>6/10/2022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8AF44-CC46-419F-9E8B-3DB86B1F90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1143001"/>
            <a:ext cx="7489371" cy="415498"/>
          </a:xfrm>
          <a:prstGeom prst="rect">
            <a:avLst/>
          </a:prstGeom>
          <a:noFill/>
        </p:spPr>
        <p:txBody>
          <a:bodyPr wrap="square" rtlCol="0">
            <a:spAutoFit/>
          </a:bodyPr>
          <a:lstStyle/>
          <a:p>
            <a:r>
              <a:rPr lang="en-US" sz="2100" dirty="0">
                <a:latin typeface="Book Antiqua" panose="02040602050305030304" pitchFamily="18" charset="0"/>
              </a:rPr>
              <a:t>RUNGTA COLLEGE OF DENTAL SCIENCES &amp; RESEARCH </a:t>
            </a:r>
          </a:p>
        </p:txBody>
      </p:sp>
      <p:sp>
        <p:nvSpPr>
          <p:cNvPr id="4" name="TextBox 3"/>
          <p:cNvSpPr txBox="1"/>
          <p:nvPr/>
        </p:nvSpPr>
        <p:spPr>
          <a:xfrm>
            <a:off x="1066800" y="3143250"/>
            <a:ext cx="7072871" cy="738664"/>
          </a:xfrm>
          <a:prstGeom prst="rect">
            <a:avLst/>
          </a:prstGeom>
          <a:noFill/>
        </p:spPr>
        <p:txBody>
          <a:bodyPr wrap="square" rtlCol="0">
            <a:spAutoFit/>
          </a:bodyPr>
          <a:lstStyle/>
          <a:p>
            <a:pPr algn="ctr"/>
            <a:r>
              <a:rPr lang="en-US" sz="2100" dirty="0">
                <a:latin typeface="Book Antiqua" panose="02040602050305030304" pitchFamily="18" charset="0"/>
              </a:rPr>
              <a:t>TITLE OF THE </a:t>
            </a:r>
            <a:r>
              <a:rPr lang="en-US" sz="2100" dirty="0" smtClean="0">
                <a:latin typeface="Book Antiqua" panose="02040602050305030304" pitchFamily="18" charset="0"/>
              </a:rPr>
              <a:t>TOPIC-</a:t>
            </a:r>
          </a:p>
          <a:p>
            <a:pPr algn="ctr"/>
            <a:r>
              <a:rPr lang="en-US" sz="2100" dirty="0" smtClean="0">
                <a:latin typeface="Book Antiqua" panose="02040602050305030304" pitchFamily="18" charset="0"/>
              </a:rPr>
              <a:t>DEVELOPMENT OF DENTITION AND OCCLUSION</a:t>
            </a:r>
            <a:endParaRPr lang="en-US" sz="2100" dirty="0">
              <a:latin typeface="Book Antiqua" panose="02040602050305030304" pitchFamily="18" charset="0"/>
            </a:endParaRPr>
          </a:p>
        </p:txBody>
      </p:sp>
      <p:sp>
        <p:nvSpPr>
          <p:cNvPr id="6" name="TextBox 5"/>
          <p:cNvSpPr txBox="1"/>
          <p:nvPr/>
        </p:nvSpPr>
        <p:spPr>
          <a:xfrm>
            <a:off x="598714" y="4877368"/>
            <a:ext cx="8545286" cy="738664"/>
          </a:xfrm>
          <a:prstGeom prst="rect">
            <a:avLst/>
          </a:prstGeom>
          <a:noFill/>
        </p:spPr>
        <p:txBody>
          <a:bodyPr wrap="square" rtlCol="0">
            <a:spAutoFit/>
          </a:bodyPr>
          <a:lstStyle/>
          <a:p>
            <a:pPr algn="ctr"/>
            <a:r>
              <a:rPr lang="en-US" sz="2100" dirty="0">
                <a:latin typeface="Book Antiqua" panose="02040602050305030304" pitchFamily="18" charset="0"/>
              </a:rPr>
              <a:t>DEPARTMENT OF ORTHODONTICS AND DENTOFACIAL ORTHOPAEDICS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781" r="15781"/>
          <a:stretch/>
        </p:blipFill>
        <p:spPr>
          <a:xfrm>
            <a:off x="0" y="857250"/>
            <a:ext cx="1393371" cy="1585913"/>
          </a:xfrm>
          <a:prstGeom prst="rect">
            <a:avLst/>
          </a:prstGeom>
        </p:spPr>
      </p:pic>
    </p:spTree>
    <p:extLst>
      <p:ext uri="{BB962C8B-B14F-4D97-AF65-F5344CB8AC3E}">
        <p14:creationId xmlns:p14="http://schemas.microsoft.com/office/powerpoint/2010/main" val="1631782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Occlusion relation of deciduous dentition</a:t>
            </a:r>
            <a:endParaRPr lang="en-US" sz="3600" dirty="0"/>
          </a:p>
        </p:txBody>
      </p:sp>
      <p:sp>
        <p:nvSpPr>
          <p:cNvPr id="3" name="Content Placeholder 2"/>
          <p:cNvSpPr>
            <a:spLocks noGrp="1"/>
          </p:cNvSpPr>
          <p:nvPr>
            <p:ph idx="1"/>
          </p:nvPr>
        </p:nvSpPr>
        <p:spPr/>
        <p:txBody>
          <a:bodyPr>
            <a:normAutofit/>
          </a:bodyPr>
          <a:lstStyle/>
          <a:p>
            <a:r>
              <a:rPr lang="en-US" dirty="0"/>
              <a:t>The </a:t>
            </a:r>
            <a:r>
              <a:rPr lang="en-US" dirty="0" err="1"/>
              <a:t>mesio</a:t>
            </a:r>
            <a:r>
              <a:rPr lang="en-US" dirty="0"/>
              <a:t>-distal relation between the distal surfaces of the upper and lower second deciduous molars is called the terminal plane.</a:t>
            </a:r>
          </a:p>
          <a:p>
            <a:endParaRPr lang="en-US" dirty="0"/>
          </a:p>
          <a:p>
            <a:r>
              <a:rPr lang="en-US" dirty="0"/>
              <a:t>A normal feature of deciduous dentition is a flush terminal plane where the distal surfaces of the upper and lower second deciduous molars are in the same vertical plane</a:t>
            </a:r>
            <a:r>
              <a:rPr lang="en-US" dirty="0" smtClean="0"/>
              <a:t>.</a:t>
            </a:r>
            <a:endParaRPr lang="en-US" dirty="0"/>
          </a:p>
        </p:txBody>
      </p:sp>
    </p:spTree>
    <p:extLst>
      <p:ext uri="{BB962C8B-B14F-4D97-AF65-F5344CB8AC3E}">
        <p14:creationId xmlns:p14="http://schemas.microsoft.com/office/powerpoint/2010/main" val="189096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i="1" dirty="0"/>
              <a:t>Mesial step </a:t>
            </a:r>
            <a:r>
              <a:rPr lang="en-US" dirty="0"/>
              <a:t>Distal surface of mandibular</a:t>
            </a:r>
            <a:br>
              <a:rPr lang="en-US" dirty="0"/>
            </a:br>
            <a:r>
              <a:rPr lang="en-US" dirty="0"/>
              <a:t>deciduous second molar is mesial to the distal</a:t>
            </a:r>
            <a:br>
              <a:rPr lang="en-US" dirty="0"/>
            </a:br>
            <a:r>
              <a:rPr lang="en-US" dirty="0"/>
              <a:t>surface of maxillary deciduous second </a:t>
            </a:r>
            <a:r>
              <a:rPr lang="en-US" dirty="0" smtClean="0"/>
              <a:t>molar.</a:t>
            </a:r>
            <a:endParaRPr lang="en-US" dirty="0"/>
          </a:p>
          <a:p>
            <a:r>
              <a:rPr lang="en-US" i="1" dirty="0" smtClean="0"/>
              <a:t>Distal </a:t>
            </a:r>
            <a:r>
              <a:rPr lang="en-US" i="1" dirty="0"/>
              <a:t>step </a:t>
            </a:r>
            <a:r>
              <a:rPr lang="en-US" dirty="0"/>
              <a:t>Distal surface of mandibular</a:t>
            </a:r>
            <a:br>
              <a:rPr lang="en-US" dirty="0"/>
            </a:br>
            <a:r>
              <a:rPr lang="en-US" dirty="0"/>
              <a:t>deciduous second molar is more distal than the</a:t>
            </a:r>
            <a:br>
              <a:rPr lang="en-US" dirty="0"/>
            </a:br>
            <a:r>
              <a:rPr lang="en-US" dirty="0"/>
              <a:t>distal surface of maxillary deciduous second</a:t>
            </a:r>
            <a:br>
              <a:rPr lang="en-US" dirty="0"/>
            </a:br>
            <a:r>
              <a:rPr lang="en-US" dirty="0"/>
              <a:t>molar, i.e. the upper second molar occludes with</a:t>
            </a:r>
            <a:br>
              <a:rPr lang="en-US" dirty="0"/>
            </a:br>
            <a:r>
              <a:rPr lang="en-US" dirty="0"/>
              <a:t>two opposite teeth </a:t>
            </a:r>
            <a:br>
              <a:rPr lang="en-US" dirty="0"/>
            </a:br>
            <a:endParaRPr lang="en-US" dirty="0"/>
          </a:p>
        </p:txBody>
      </p:sp>
    </p:spTree>
    <p:extLst>
      <p:ext uri="{BB962C8B-B14F-4D97-AF65-F5344CB8AC3E}">
        <p14:creationId xmlns:p14="http://schemas.microsoft.com/office/powerpoint/2010/main" val="2006599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76200"/>
            <a:ext cx="2497389" cy="6781800"/>
          </a:xfrm>
          <a:prstGeom prst="rect">
            <a:avLst/>
          </a:prstGeom>
        </p:spPr>
      </p:pic>
      <p:pic>
        <p:nvPicPr>
          <p:cNvPr id="3" name="Picture 2"/>
          <p:cNvPicPr>
            <a:picLocks noChangeAspect="1"/>
          </p:cNvPicPr>
          <p:nvPr/>
        </p:nvPicPr>
        <p:blipFill>
          <a:blip r:embed="rId3"/>
          <a:stretch>
            <a:fillRect/>
          </a:stretch>
        </p:blipFill>
        <p:spPr>
          <a:xfrm>
            <a:off x="3810000" y="457200"/>
            <a:ext cx="4876800" cy="6050539"/>
          </a:xfrm>
          <a:prstGeom prst="rect">
            <a:avLst/>
          </a:prstGeom>
        </p:spPr>
      </p:pic>
    </p:spTree>
    <p:extLst>
      <p:ext uri="{BB962C8B-B14F-4D97-AF65-F5344CB8AC3E}">
        <p14:creationId xmlns:p14="http://schemas.microsoft.com/office/powerpoint/2010/main" val="1476831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mixed dentition period</a:t>
            </a:r>
            <a:endParaRPr lang="en-US" dirty="0"/>
          </a:p>
        </p:txBody>
      </p:sp>
      <p:sp>
        <p:nvSpPr>
          <p:cNvPr id="3" name="Content Placeholder 2"/>
          <p:cNvSpPr>
            <a:spLocks noGrp="1"/>
          </p:cNvSpPr>
          <p:nvPr>
            <p:ph idx="1"/>
          </p:nvPr>
        </p:nvSpPr>
        <p:spPr/>
        <p:txBody>
          <a:bodyPr>
            <a:normAutofit/>
          </a:bodyPr>
          <a:lstStyle/>
          <a:p>
            <a:r>
              <a:rPr lang="en-US" dirty="0" smtClean="0"/>
              <a:t>The mixed dentition period becomes at approximately 6years of age with the eruption of the first permanent molars.</a:t>
            </a:r>
          </a:p>
          <a:p>
            <a:pPr>
              <a:buNone/>
            </a:pPr>
            <a:endParaRPr lang="en-US" dirty="0" smtClean="0"/>
          </a:p>
          <a:p>
            <a:r>
              <a:rPr lang="en-US" dirty="0" smtClean="0"/>
              <a:t>During the mixed dentition period, the deciduous teeth along with some permanent teeth are present in the oral cavity.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620000" cy="4524315"/>
          </a:xfrm>
          <a:prstGeom prst="rect">
            <a:avLst/>
          </a:prstGeom>
        </p:spPr>
        <p:txBody>
          <a:bodyPr wrap="square">
            <a:spAutoFit/>
          </a:bodyPr>
          <a:lstStyle/>
          <a:p>
            <a:r>
              <a:rPr lang="en-US" sz="3600" dirty="0" smtClean="0"/>
              <a:t>The mixed dentition period can be classified into 3 phases:-</a:t>
            </a:r>
          </a:p>
          <a:p>
            <a:endParaRPr lang="en-US" sz="3600" dirty="0" smtClean="0"/>
          </a:p>
          <a:p>
            <a:pPr marL="742950" indent="-742950"/>
            <a:r>
              <a:rPr lang="en-US" sz="3600" dirty="0" smtClean="0"/>
              <a:t>1. First transitional period</a:t>
            </a:r>
          </a:p>
          <a:p>
            <a:pPr marL="742950" indent="-742950"/>
            <a:endParaRPr lang="en-US" sz="3600" dirty="0" smtClean="0"/>
          </a:p>
          <a:p>
            <a:r>
              <a:rPr lang="en-US" sz="3600" dirty="0" smtClean="0"/>
              <a:t>2. Inter-transitional period</a:t>
            </a:r>
          </a:p>
          <a:p>
            <a:endParaRPr lang="en-US" sz="3600" dirty="0" smtClean="0"/>
          </a:p>
          <a:p>
            <a:r>
              <a:rPr lang="en-US" sz="3600" dirty="0" smtClean="0"/>
              <a:t>3. Second transitional period</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transitional period</a:t>
            </a:r>
            <a:endParaRPr lang="en-US" dirty="0"/>
          </a:p>
        </p:txBody>
      </p:sp>
      <p:sp>
        <p:nvSpPr>
          <p:cNvPr id="3" name="Content Placeholder 2"/>
          <p:cNvSpPr>
            <a:spLocks noGrp="1"/>
          </p:cNvSpPr>
          <p:nvPr>
            <p:ph idx="1"/>
          </p:nvPr>
        </p:nvSpPr>
        <p:spPr/>
        <p:txBody>
          <a:bodyPr>
            <a:normAutofit lnSpcReduction="10000"/>
          </a:bodyPr>
          <a:lstStyle/>
          <a:p>
            <a:r>
              <a:rPr lang="en-US" dirty="0" smtClean="0"/>
              <a:t>It is characterized by the emergence of the first permanent molars and the exchange of the deciduous incisors with the permanent incisors.</a:t>
            </a:r>
          </a:p>
          <a:p>
            <a:pPr>
              <a:buNone/>
            </a:pPr>
            <a:endParaRPr lang="en-US" dirty="0" smtClean="0"/>
          </a:p>
          <a:p>
            <a:pPr>
              <a:buNone/>
            </a:pPr>
            <a:r>
              <a:rPr lang="en-US" b="1" dirty="0" smtClean="0"/>
              <a:t>Emergence of the first permanent molars</a:t>
            </a:r>
          </a:p>
          <a:p>
            <a:r>
              <a:rPr lang="en-US" dirty="0" smtClean="0"/>
              <a:t>The </a:t>
            </a:r>
            <a:r>
              <a:rPr lang="en-US" dirty="0" err="1" smtClean="0"/>
              <a:t>mandibular</a:t>
            </a:r>
            <a:r>
              <a:rPr lang="en-US" dirty="0" smtClean="0"/>
              <a:t> first molar is the first permanent tooth to erupt around 6 years of age</a:t>
            </a:r>
          </a:p>
          <a:p>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7239000" cy="5016758"/>
          </a:xfrm>
          <a:prstGeom prst="rect">
            <a:avLst/>
          </a:prstGeom>
          <a:noFill/>
        </p:spPr>
        <p:txBody>
          <a:bodyPr wrap="square" rtlCol="0">
            <a:spAutoFit/>
          </a:bodyPr>
          <a:lstStyle/>
          <a:p>
            <a:pPr>
              <a:buFont typeface="Arial" pitchFamily="34" charset="0"/>
              <a:buChar char="•"/>
            </a:pPr>
            <a:r>
              <a:rPr lang="en-US" sz="3200" dirty="0" smtClean="0"/>
              <a:t>The location and relationship of the first permanent molar depends much upon the distal surface relationship between the upper and lower second deciduous molars.</a:t>
            </a:r>
          </a:p>
          <a:p>
            <a:endParaRPr lang="en-US" sz="3200" dirty="0" smtClean="0"/>
          </a:p>
          <a:p>
            <a:pPr>
              <a:buFont typeface="Arial" pitchFamily="34" charset="0"/>
              <a:buChar char="•"/>
            </a:pPr>
            <a:r>
              <a:rPr lang="en-US" sz="3200" dirty="0" smtClean="0"/>
              <a:t>The first permanent molars are guided into the dental arch by the distal surface of the second deciduous molars.</a:t>
            </a:r>
          </a:p>
          <a:p>
            <a:pPr>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153400" cy="5016758"/>
          </a:xfrm>
          <a:prstGeom prst="rect">
            <a:avLst/>
          </a:prstGeom>
          <a:noFill/>
        </p:spPr>
        <p:txBody>
          <a:bodyPr wrap="square" rtlCol="0">
            <a:spAutoFit/>
          </a:bodyPr>
          <a:lstStyle/>
          <a:p>
            <a:pPr>
              <a:buFont typeface="Arial" pitchFamily="34" charset="0"/>
              <a:buChar char="•"/>
            </a:pPr>
            <a:r>
              <a:rPr lang="en-US" sz="3200" dirty="0" smtClean="0"/>
              <a:t>The </a:t>
            </a:r>
            <a:r>
              <a:rPr lang="en-US" sz="3200" dirty="0" err="1" smtClean="0"/>
              <a:t>mesio</a:t>
            </a:r>
            <a:r>
              <a:rPr lang="en-US" sz="3200" dirty="0" smtClean="0"/>
              <a:t>-distal relation between the distal surfaces of the upper and lower second deciduous molars can be of three types:-</a:t>
            </a:r>
          </a:p>
          <a:p>
            <a:pPr>
              <a:buFont typeface="Arial" pitchFamily="34" charset="0"/>
              <a:buChar char="•"/>
            </a:pPr>
            <a:endParaRPr lang="en-US" sz="3200" dirty="0" smtClean="0"/>
          </a:p>
          <a:p>
            <a:pPr marL="514350" indent="-514350">
              <a:buAutoNum type="alphaUcPeriod"/>
            </a:pPr>
            <a:r>
              <a:rPr lang="en-US" sz="3200" b="1" dirty="0" smtClean="0"/>
              <a:t>Flush terminal plane</a:t>
            </a:r>
          </a:p>
          <a:p>
            <a:pPr marL="514350" indent="-514350">
              <a:buFont typeface="Arial" pitchFamily="34" charset="0"/>
              <a:buChar char="•"/>
            </a:pPr>
            <a:r>
              <a:rPr lang="en-US" sz="3200" dirty="0" smtClean="0"/>
              <a:t>The distal surface of the upper and </a:t>
            </a:r>
            <a:r>
              <a:rPr lang="en-US" sz="3200" dirty="0" err="1" smtClean="0"/>
              <a:t>lowe</a:t>
            </a:r>
            <a:r>
              <a:rPr lang="en-US" sz="3200" dirty="0" smtClean="0"/>
              <a:t> second deciduous molars are in one vertical plane, this type of relationship is called</a:t>
            </a:r>
            <a:r>
              <a:rPr lang="en-US" sz="3200" b="1" dirty="0" smtClean="0"/>
              <a:t> flush or vertical terminal plane.</a:t>
            </a:r>
          </a:p>
          <a:p>
            <a:pPr marL="514350" indent="-514350">
              <a:buFont typeface="Arial" pitchFamily="34" charset="0"/>
              <a:buChar char="•"/>
            </a:pP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images\FLUSH TERMINAL PLANE.jpg"/>
          <p:cNvPicPr>
            <a:picLocks noChangeAspect="1" noChangeArrowheads="1"/>
          </p:cNvPicPr>
          <p:nvPr/>
        </p:nvPicPr>
        <p:blipFill>
          <a:blip r:embed="rId2"/>
          <a:srcRect/>
          <a:stretch>
            <a:fillRect/>
          </a:stretch>
        </p:blipFill>
        <p:spPr bwMode="auto">
          <a:xfrm>
            <a:off x="1828800" y="228600"/>
            <a:ext cx="5867400" cy="4724400"/>
          </a:xfrm>
          <a:prstGeom prst="rect">
            <a:avLst/>
          </a:prstGeom>
          <a:noFill/>
        </p:spPr>
      </p:pic>
      <p:sp>
        <p:nvSpPr>
          <p:cNvPr id="3" name="TextBox 2"/>
          <p:cNvSpPr txBox="1"/>
          <p:nvPr/>
        </p:nvSpPr>
        <p:spPr>
          <a:xfrm>
            <a:off x="2209800" y="5334000"/>
            <a:ext cx="5292026" cy="707886"/>
          </a:xfrm>
          <a:prstGeom prst="rect">
            <a:avLst/>
          </a:prstGeom>
          <a:noFill/>
        </p:spPr>
        <p:txBody>
          <a:bodyPr wrap="none" rtlCol="0">
            <a:spAutoFit/>
          </a:bodyPr>
          <a:lstStyle/>
          <a:p>
            <a:r>
              <a:rPr lang="en-US" sz="4000" dirty="0" smtClean="0"/>
              <a:t>FLUSH TERMINAL PLANE</a:t>
            </a:r>
            <a:endParaRPr lang="en-US"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5016758"/>
          </a:xfrm>
          <a:prstGeom prst="rect">
            <a:avLst/>
          </a:prstGeom>
          <a:noFill/>
        </p:spPr>
        <p:txBody>
          <a:bodyPr wrap="square" rtlCol="0">
            <a:spAutoFit/>
          </a:bodyPr>
          <a:lstStyle/>
          <a:p>
            <a:pPr>
              <a:buFont typeface="Arial" pitchFamily="34" charset="0"/>
              <a:buChar char="•"/>
            </a:pPr>
            <a:r>
              <a:rPr lang="en-US" sz="3200" dirty="0" smtClean="0"/>
              <a:t>The erupting first permanent molars may also be in a flush or end on relationship.</a:t>
            </a:r>
          </a:p>
          <a:p>
            <a:endParaRPr lang="en-US" sz="3200" dirty="0" smtClean="0"/>
          </a:p>
          <a:p>
            <a:pPr>
              <a:buFont typeface="Arial" pitchFamily="34" charset="0"/>
              <a:buChar char="•"/>
            </a:pPr>
            <a:r>
              <a:rPr lang="en-US" sz="3200" dirty="0" smtClean="0"/>
              <a:t>For the transition of such an end on molar relation to a class 1 molar relation, the lower molar has to move forward by about 3-5 mm relative to the upper molar. This occur by the utilization of the physiologic spaces and leeway spaces in the lower arch and by differential forward growth of the mandible.</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25617" y="1458435"/>
            <a:ext cx="6945086" cy="827318"/>
          </a:xfrm>
        </p:spPr>
        <p:txBody>
          <a:bodyPr>
            <a:normAutofit/>
          </a:bodyPr>
          <a:lstStyle/>
          <a:p>
            <a:pPr algn="ctr"/>
            <a:r>
              <a:rPr lang="en-US" b="1" dirty="0" smtClean="0">
                <a:solidFill>
                  <a:schemeClr val="tx1"/>
                </a:solidFill>
                <a:effectLst/>
                <a:latin typeface="Times New Roman" panose="02020603050405020304" pitchFamily="18" charset="0"/>
                <a:cs typeface="Times New Roman" panose="02020603050405020304" pitchFamily="18" charset="0"/>
              </a:rPr>
              <a:t>Specific learning Objectives </a:t>
            </a:r>
            <a:endParaRPr lang="en-US" sz="2325"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nvPr>
        </p:nvGraphicFramePr>
        <p:xfrm>
          <a:off x="1953905" y="2645769"/>
          <a:ext cx="6096000" cy="28879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35478058"/>
                    </a:ext>
                  </a:extLst>
                </a:gridCol>
                <a:gridCol w="2032000">
                  <a:extLst>
                    <a:ext uri="{9D8B030D-6E8A-4147-A177-3AD203B41FA5}">
                      <a16:colId xmlns:a16="http://schemas.microsoft.com/office/drawing/2014/main" val="3652206149"/>
                    </a:ext>
                  </a:extLst>
                </a:gridCol>
                <a:gridCol w="2032000">
                  <a:extLst>
                    <a:ext uri="{9D8B030D-6E8A-4147-A177-3AD203B41FA5}">
                      <a16:colId xmlns:a16="http://schemas.microsoft.com/office/drawing/2014/main" val="3828276593"/>
                    </a:ext>
                  </a:extLst>
                </a:gridCol>
              </a:tblGrid>
              <a:tr h="278130">
                <a:tc>
                  <a:txBody>
                    <a:bodyPr/>
                    <a:lstStyle/>
                    <a:p>
                      <a:pPr algn="ctr"/>
                      <a:r>
                        <a:rPr lang="en-US" sz="1400" dirty="0" smtClean="0"/>
                        <a:t>CORE AREAS</a:t>
                      </a:r>
                      <a:endParaRPr lang="en-US" sz="1400" dirty="0"/>
                    </a:p>
                  </a:txBody>
                  <a:tcPr marL="68580" marR="68580" marT="34290" marB="34290"/>
                </a:tc>
                <a:tc>
                  <a:txBody>
                    <a:bodyPr/>
                    <a:lstStyle/>
                    <a:p>
                      <a:pPr algn="ctr"/>
                      <a:r>
                        <a:rPr lang="en-US" sz="1400" dirty="0" smtClean="0"/>
                        <a:t>DOMAIN</a:t>
                      </a:r>
                      <a:endParaRPr lang="en-US" sz="1400" dirty="0"/>
                    </a:p>
                  </a:txBody>
                  <a:tcPr marL="68580" marR="68580" marT="34290" marB="34290"/>
                </a:tc>
                <a:tc>
                  <a:txBody>
                    <a:bodyPr/>
                    <a:lstStyle/>
                    <a:p>
                      <a:pPr algn="ctr"/>
                      <a:r>
                        <a:rPr lang="en-US" sz="1400" dirty="0" smtClean="0"/>
                        <a:t>CATEGORY</a:t>
                      </a:r>
                      <a:endParaRPr lang="en-US" sz="1400" dirty="0"/>
                    </a:p>
                  </a:txBody>
                  <a:tcPr marL="68580" marR="68580" marT="34290" marB="34290"/>
                </a:tc>
                <a:extLst>
                  <a:ext uri="{0D108BD9-81ED-4DB2-BD59-A6C34878D82A}">
                    <a16:rowId xmlns:a16="http://schemas.microsoft.com/office/drawing/2014/main" val="3303900876"/>
                  </a:ext>
                </a:extLst>
              </a:tr>
              <a:tr h="278130">
                <a:tc>
                  <a:txBody>
                    <a:bodyPr/>
                    <a:lstStyle/>
                    <a:p>
                      <a:r>
                        <a:rPr lang="en-US" dirty="0" smtClean="0"/>
                        <a:t>Introduction</a:t>
                      </a:r>
                      <a:endParaRPr lang="en-US" dirty="0"/>
                    </a:p>
                  </a:txBody>
                  <a:tcPr marL="68580" marR="68580" marT="34290" marB="34290"/>
                </a:tc>
                <a:tc>
                  <a:txBody>
                    <a:bodyPr/>
                    <a:lstStyle/>
                    <a:p>
                      <a:r>
                        <a:rPr lang="en-US" sz="1400" dirty="0" smtClean="0"/>
                        <a:t>AFFECTIVE</a:t>
                      </a:r>
                      <a:endParaRPr lang="en-US" sz="1400" dirty="0"/>
                    </a:p>
                  </a:txBody>
                  <a:tcPr marL="68580" marR="68580" marT="34290" marB="34290"/>
                </a:tc>
                <a:tc>
                  <a:txBody>
                    <a:bodyPr/>
                    <a:lstStyle/>
                    <a:p>
                      <a:r>
                        <a:rPr lang="en-US" sz="1400" dirty="0" smtClean="0"/>
                        <a:t>DESIRE TO KNOW</a:t>
                      </a:r>
                      <a:endParaRPr lang="en-US" sz="1400" dirty="0"/>
                    </a:p>
                  </a:txBody>
                  <a:tcPr marL="68580" marR="68580" marT="34290" marB="34290"/>
                </a:tc>
                <a:extLst>
                  <a:ext uri="{0D108BD9-81ED-4DB2-BD59-A6C34878D82A}">
                    <a16:rowId xmlns:a16="http://schemas.microsoft.com/office/drawing/2014/main" val="406282191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Stages Of Tooth Development</a:t>
                      </a:r>
                    </a:p>
                  </a:txBody>
                  <a:tcPr marL="68580" marR="68580" marT="34290" marB="34290"/>
                </a:tc>
                <a:tc>
                  <a:txBody>
                    <a:bodyPr/>
                    <a:lstStyle/>
                    <a:p>
                      <a:r>
                        <a:rPr lang="en-US" sz="1400" dirty="0" smtClean="0"/>
                        <a:t>COGNITIVE</a:t>
                      </a:r>
                      <a:endParaRPr lang="en-US" sz="14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NICE TO KNOW</a:t>
                      </a:r>
                    </a:p>
                  </a:txBody>
                  <a:tcPr marL="68580" marR="68580" marT="34290" marB="34290"/>
                </a:tc>
                <a:extLst>
                  <a:ext uri="{0D108BD9-81ED-4DB2-BD59-A6C34878D82A}">
                    <a16:rowId xmlns:a16="http://schemas.microsoft.com/office/drawing/2014/main" val="154517178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Predentate</a:t>
                      </a:r>
                      <a:r>
                        <a:rPr lang="en-US" dirty="0" smtClean="0"/>
                        <a:t> Stage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PSYCHOMOTOR</a:t>
                      </a:r>
                    </a:p>
                  </a:txBody>
                  <a:tcPr marL="68580" marR="68580" marT="34290" marB="34290"/>
                </a:tc>
                <a:tc>
                  <a:txBody>
                    <a:bodyPr/>
                    <a:lstStyle/>
                    <a:p>
                      <a:r>
                        <a:rPr lang="en-US" sz="1400" dirty="0" smtClean="0"/>
                        <a:t>NICE</a:t>
                      </a:r>
                      <a:r>
                        <a:rPr lang="en-US" sz="1400" baseline="0" dirty="0" smtClean="0"/>
                        <a:t> </a:t>
                      </a:r>
                      <a:r>
                        <a:rPr lang="en-US" sz="1400" dirty="0" smtClean="0"/>
                        <a:t>TO KNOW</a:t>
                      </a:r>
                      <a:endParaRPr lang="en-US" sz="1400" dirty="0"/>
                    </a:p>
                  </a:txBody>
                  <a:tcPr marL="68580" marR="68580" marT="34290" marB="34290"/>
                </a:tc>
                <a:extLst>
                  <a:ext uri="{0D108BD9-81ED-4DB2-BD59-A6C34878D82A}">
                    <a16:rowId xmlns:a16="http://schemas.microsoft.com/office/drawing/2014/main" val="218556853"/>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Primary Dentition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PSYCHOMOTOR</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58370348"/>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Mixed Dentition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PSYCHOMOTOR</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MUST KNOW</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extLst>
                  <a:ext uri="{0D108BD9-81ED-4DB2-BD59-A6C34878D82A}">
                    <a16:rowId xmlns:a16="http://schemas.microsoft.com/office/drawing/2014/main" val="1654817772"/>
                  </a:ext>
                </a:extLst>
              </a:tr>
              <a:tr h="278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Permanent Dentition </a:t>
                      </a:r>
                    </a:p>
                  </a:txBody>
                  <a:tcPr marL="68580" marR="68580" marT="34290" marB="34290"/>
                </a:tc>
                <a:tc>
                  <a:txBody>
                    <a:bodyPr/>
                    <a:lstStyle/>
                    <a:p>
                      <a:r>
                        <a:rPr lang="en-US" sz="1400" dirty="0" smtClean="0"/>
                        <a:t>PSYCHOMOTOR</a:t>
                      </a:r>
                      <a:endParaRPr lang="en-US" sz="1400" dirty="0"/>
                    </a:p>
                  </a:txBody>
                  <a:tcPr marL="68580" marR="68580" marT="34290" marB="34290"/>
                </a:tc>
                <a:tc>
                  <a:txBody>
                    <a:bodyPr/>
                    <a:lstStyle/>
                    <a:p>
                      <a:r>
                        <a:rPr lang="en-US" sz="1400" dirty="0" smtClean="0"/>
                        <a:t>DESIRE TO KNOW</a:t>
                      </a:r>
                      <a:endParaRPr lang="en-US" sz="1400" dirty="0"/>
                    </a:p>
                  </a:txBody>
                  <a:tcPr marL="68580" marR="68580" marT="34290" marB="34290"/>
                </a:tc>
                <a:extLst>
                  <a:ext uri="{0D108BD9-81ED-4DB2-BD59-A6C34878D82A}">
                    <a16:rowId xmlns:a16="http://schemas.microsoft.com/office/drawing/2014/main" val="528832111"/>
                  </a:ext>
                </a:extLst>
              </a:tr>
            </a:tbl>
          </a:graphicData>
        </a:graphic>
      </p:graphicFrame>
    </p:spTree>
    <p:extLst>
      <p:ext uri="{BB962C8B-B14F-4D97-AF65-F5344CB8AC3E}">
        <p14:creationId xmlns:p14="http://schemas.microsoft.com/office/powerpoint/2010/main" val="4022703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29600" cy="6986528"/>
          </a:xfrm>
          <a:prstGeom prst="rect">
            <a:avLst/>
          </a:prstGeom>
          <a:noFill/>
        </p:spPr>
        <p:txBody>
          <a:bodyPr wrap="square" rtlCol="0">
            <a:spAutoFit/>
          </a:bodyPr>
          <a:lstStyle/>
          <a:p>
            <a:pPr>
              <a:buFont typeface="Arial" pitchFamily="34" charset="0"/>
              <a:buChar char="•"/>
            </a:pPr>
            <a:r>
              <a:rPr lang="en-US" sz="3200" dirty="0" smtClean="0"/>
              <a:t>The shift in the lower molar from a flush terminal plane to a class 1 relation can occur into ways, they are designated as the early and late shift.</a:t>
            </a:r>
          </a:p>
          <a:p>
            <a:pPr>
              <a:buFont typeface="Arial" pitchFamily="34" charset="0"/>
              <a:buChar char="•"/>
            </a:pPr>
            <a:r>
              <a:rPr lang="en-US" sz="3200" dirty="0" smtClean="0"/>
              <a:t>Early shift occurs during the early mixed dentition period</a:t>
            </a:r>
          </a:p>
          <a:p>
            <a:pPr>
              <a:buFont typeface="Arial" pitchFamily="34" charset="0"/>
              <a:buChar char="•"/>
            </a:pPr>
            <a:r>
              <a:rPr lang="en-US" sz="3200" dirty="0" smtClean="0"/>
              <a:t>The eruptive force of the first permanent molar is sufficient to push the deciduous first and second  molars forward in the arch to close the primate space and thereby establish a class 1 molar relationship. Since this occurs in the early mixed dentition period it is called </a:t>
            </a:r>
            <a:r>
              <a:rPr lang="en-US" sz="3200" b="1" dirty="0" smtClean="0"/>
              <a:t>early shift.</a:t>
            </a:r>
          </a:p>
          <a:p>
            <a:endParaRPr lang="en-US" sz="3200" dirty="0" smtClean="0"/>
          </a:p>
          <a:p>
            <a:pPr>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382000" cy="4524315"/>
          </a:xfrm>
          <a:prstGeom prst="rect">
            <a:avLst/>
          </a:prstGeom>
          <a:noFill/>
        </p:spPr>
        <p:txBody>
          <a:bodyPr wrap="square" rtlCol="0">
            <a:spAutoFit/>
          </a:bodyPr>
          <a:lstStyle/>
          <a:p>
            <a:pPr>
              <a:buFont typeface="Arial" pitchFamily="34" charset="0"/>
              <a:buChar char="•"/>
            </a:pPr>
            <a:r>
              <a:rPr lang="en-US" sz="3200" dirty="0" smtClean="0"/>
              <a:t>Many children lack the primate space and thus the erupting permanent molars are unable to move forward to establish class 1 relationship. In these cases, when the deciduous second molars </a:t>
            </a:r>
            <a:r>
              <a:rPr lang="en-US" sz="3200" dirty="0" err="1" smtClean="0"/>
              <a:t>exofoliate</a:t>
            </a:r>
            <a:r>
              <a:rPr lang="en-US" sz="3200" dirty="0" smtClean="0"/>
              <a:t> the permanent first molars drift </a:t>
            </a:r>
            <a:r>
              <a:rPr lang="en-US" sz="3200" dirty="0" err="1" smtClean="0"/>
              <a:t>mesially</a:t>
            </a:r>
            <a:r>
              <a:rPr lang="en-US" sz="3200" dirty="0" smtClean="0"/>
              <a:t> utilizing the leeway space. </a:t>
            </a:r>
          </a:p>
          <a:p>
            <a:endParaRPr lang="en-US" sz="3200" dirty="0" smtClean="0"/>
          </a:p>
          <a:p>
            <a:pPr>
              <a:buFont typeface="Arial" pitchFamily="34" charset="0"/>
              <a:buChar char="•"/>
            </a:pPr>
            <a:r>
              <a:rPr lang="en-US" sz="3200" dirty="0" smtClean="0"/>
              <a:t>This occurs in the late mixed dentition period and is called</a:t>
            </a:r>
            <a:r>
              <a:rPr lang="en-US" sz="3200" b="1" dirty="0" smtClean="0"/>
              <a:t> late shift.</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7200"/>
            <a:ext cx="8001000" cy="2677656"/>
          </a:xfrm>
          <a:prstGeom prst="rect">
            <a:avLst/>
          </a:prstGeom>
          <a:noFill/>
        </p:spPr>
        <p:txBody>
          <a:bodyPr wrap="square" rtlCol="0">
            <a:spAutoFit/>
          </a:bodyPr>
          <a:lstStyle/>
          <a:p>
            <a:r>
              <a:rPr lang="en-US" sz="3600" b="1" dirty="0" err="1" smtClean="0"/>
              <a:t>Mesial</a:t>
            </a:r>
            <a:r>
              <a:rPr lang="en-US" sz="3600" b="1" dirty="0" smtClean="0"/>
              <a:t> step terminal plane</a:t>
            </a:r>
          </a:p>
          <a:p>
            <a:endParaRPr lang="en-US" sz="3600" b="1" dirty="0" smtClean="0"/>
          </a:p>
          <a:p>
            <a:r>
              <a:rPr lang="en-US" sz="3200" dirty="0" smtClean="0"/>
              <a:t>In this type of relationship the distal surfaces of the lower second deciduous molar is more </a:t>
            </a:r>
            <a:r>
              <a:rPr lang="en-US" sz="3200" dirty="0" err="1" smtClean="0"/>
              <a:t>mesial</a:t>
            </a:r>
            <a:r>
              <a:rPr lang="en-US" sz="3200" dirty="0" smtClean="0"/>
              <a:t> than that of the upper .</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user\Desktop\images\MESIAL STEP TERMINAL PLANE.jpg"/>
          <p:cNvPicPr>
            <a:picLocks noChangeAspect="1" noChangeArrowheads="1"/>
          </p:cNvPicPr>
          <p:nvPr/>
        </p:nvPicPr>
        <p:blipFill>
          <a:blip r:embed="rId2"/>
          <a:srcRect/>
          <a:stretch>
            <a:fillRect/>
          </a:stretch>
        </p:blipFill>
        <p:spPr bwMode="auto">
          <a:xfrm>
            <a:off x="1828800" y="533400"/>
            <a:ext cx="5562600" cy="4419600"/>
          </a:xfrm>
          <a:prstGeom prst="rect">
            <a:avLst/>
          </a:prstGeom>
          <a:noFill/>
        </p:spPr>
      </p:pic>
      <p:sp>
        <p:nvSpPr>
          <p:cNvPr id="6" name="TextBox 5"/>
          <p:cNvSpPr txBox="1"/>
          <p:nvPr/>
        </p:nvSpPr>
        <p:spPr>
          <a:xfrm>
            <a:off x="1371600" y="5334000"/>
            <a:ext cx="6642652" cy="707886"/>
          </a:xfrm>
          <a:prstGeom prst="rect">
            <a:avLst/>
          </a:prstGeom>
          <a:noFill/>
        </p:spPr>
        <p:txBody>
          <a:bodyPr wrap="none" rtlCol="0">
            <a:spAutoFit/>
          </a:bodyPr>
          <a:lstStyle/>
          <a:p>
            <a:r>
              <a:rPr lang="en-US" sz="4000" dirty="0" smtClean="0"/>
              <a:t>MESIAL STEP TERMINAL PLANE</a:t>
            </a:r>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686800" cy="5509200"/>
          </a:xfrm>
          <a:prstGeom prst="rect">
            <a:avLst/>
          </a:prstGeom>
          <a:noFill/>
        </p:spPr>
        <p:txBody>
          <a:bodyPr wrap="square" rtlCol="0">
            <a:spAutoFit/>
          </a:bodyPr>
          <a:lstStyle/>
          <a:p>
            <a:pPr>
              <a:buFont typeface="Arial" pitchFamily="34" charset="0"/>
              <a:buChar char="•"/>
            </a:pPr>
            <a:r>
              <a:rPr lang="en-US" sz="3200" dirty="0" smtClean="0"/>
              <a:t>Thus the permanent molars erupt directly into  Angel’s Class 1 occlusion. This type of </a:t>
            </a:r>
            <a:r>
              <a:rPr lang="en-US" sz="3200" dirty="0" err="1" smtClean="0"/>
              <a:t>mesial</a:t>
            </a:r>
            <a:r>
              <a:rPr lang="en-US" sz="3200" dirty="0" smtClean="0"/>
              <a:t> step terminal plane most commonly occurs due to early forward growth of mandible.</a:t>
            </a:r>
          </a:p>
          <a:p>
            <a:pPr>
              <a:buFont typeface="Arial" pitchFamily="34" charset="0"/>
              <a:buChar char="•"/>
            </a:pPr>
            <a:endParaRPr lang="en-US" sz="3200" dirty="0" smtClean="0"/>
          </a:p>
          <a:p>
            <a:pPr>
              <a:buFont typeface="Arial" pitchFamily="34" charset="0"/>
              <a:buChar char="•"/>
            </a:pPr>
            <a:r>
              <a:rPr lang="en-US" sz="3200" dirty="0" smtClean="0"/>
              <a:t>If the differential growth of the mandible in a forward direction persists, it can lead to an Angel’s Class III molar relation. If the forward </a:t>
            </a:r>
            <a:r>
              <a:rPr lang="en-US" sz="3200" dirty="0" err="1" smtClean="0"/>
              <a:t>mandibular</a:t>
            </a:r>
            <a:r>
              <a:rPr lang="en-US" sz="3200" dirty="0" smtClean="0"/>
              <a:t> growth is </a:t>
            </a:r>
            <a:r>
              <a:rPr lang="en-US" sz="3200" dirty="0" err="1" smtClean="0"/>
              <a:t>minimal,it</a:t>
            </a:r>
            <a:r>
              <a:rPr lang="en-US" sz="3200" dirty="0" smtClean="0"/>
              <a:t> can establish a </a:t>
            </a:r>
            <a:r>
              <a:rPr lang="en-US" sz="3200" dirty="0" err="1" smtClean="0"/>
              <a:t>classI</a:t>
            </a:r>
            <a:r>
              <a:rPr lang="en-US" sz="3200" dirty="0" smtClean="0"/>
              <a:t> molar relationship.</a:t>
            </a:r>
          </a:p>
          <a:p>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3785652"/>
          </a:xfrm>
          <a:prstGeom prst="rect">
            <a:avLst/>
          </a:prstGeom>
          <a:noFill/>
        </p:spPr>
        <p:txBody>
          <a:bodyPr wrap="square" rtlCol="0">
            <a:spAutoFit/>
          </a:bodyPr>
          <a:lstStyle/>
          <a:p>
            <a:r>
              <a:rPr lang="en-US" sz="3600" b="1" dirty="0" smtClean="0"/>
              <a:t>Distal step terminal plane</a:t>
            </a:r>
          </a:p>
          <a:p>
            <a:endParaRPr lang="en-US" sz="3600" b="1" dirty="0" smtClean="0"/>
          </a:p>
          <a:p>
            <a:r>
              <a:rPr lang="en-US" sz="3200" dirty="0" smtClean="0"/>
              <a:t>This is characterized by distal surface of the lower second deciduous molar being more distal to that of the upper.</a:t>
            </a:r>
          </a:p>
          <a:p>
            <a:endParaRPr lang="en-US" sz="3600" b="1" dirty="0" smtClean="0"/>
          </a:p>
          <a:p>
            <a:endParaRPr lang="en-US" sz="3600" dirty="0"/>
          </a:p>
        </p:txBody>
      </p:sp>
      <p:pic>
        <p:nvPicPr>
          <p:cNvPr id="10242" name="Picture 2" descr="C:\Users\user\Desktop\images\DISTAL STEP TERMINAL PLANE.jpg"/>
          <p:cNvPicPr>
            <a:picLocks noChangeAspect="1" noChangeArrowheads="1"/>
          </p:cNvPicPr>
          <p:nvPr/>
        </p:nvPicPr>
        <p:blipFill>
          <a:blip r:embed="rId2" cstate="print"/>
          <a:srcRect/>
          <a:stretch>
            <a:fillRect/>
          </a:stretch>
        </p:blipFill>
        <p:spPr bwMode="auto">
          <a:xfrm>
            <a:off x="2590800" y="3048000"/>
            <a:ext cx="4191000" cy="3657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 The exchange of incisors</a:t>
            </a:r>
            <a:endParaRPr lang="en-US" sz="4000" b="1" dirty="0"/>
          </a:p>
        </p:txBody>
      </p:sp>
      <p:sp>
        <p:nvSpPr>
          <p:cNvPr id="3" name="Content Placeholder 2"/>
          <p:cNvSpPr>
            <a:spLocks noGrp="1"/>
          </p:cNvSpPr>
          <p:nvPr>
            <p:ph idx="1"/>
          </p:nvPr>
        </p:nvSpPr>
        <p:spPr/>
        <p:txBody>
          <a:bodyPr/>
          <a:lstStyle/>
          <a:p>
            <a:r>
              <a:rPr lang="en-US" dirty="0" smtClean="0"/>
              <a:t>During the first transitional period the deciduous incisors are replaced by the permanent incisors.</a:t>
            </a:r>
          </a:p>
          <a:p>
            <a:endParaRPr lang="en-US" dirty="0" smtClean="0"/>
          </a:p>
          <a:p>
            <a:r>
              <a:rPr lang="en-US" dirty="0" smtClean="0"/>
              <a:t>The </a:t>
            </a:r>
            <a:r>
              <a:rPr lang="en-US" dirty="0" err="1" smtClean="0"/>
              <a:t>mandibular</a:t>
            </a:r>
            <a:r>
              <a:rPr lang="en-US" dirty="0" smtClean="0"/>
              <a:t> central incisors are usually the first to erupt.</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229600" cy="5016758"/>
          </a:xfrm>
          <a:prstGeom prst="rect">
            <a:avLst/>
          </a:prstGeom>
          <a:noFill/>
        </p:spPr>
        <p:txBody>
          <a:bodyPr wrap="square" rtlCol="0">
            <a:spAutoFit/>
          </a:bodyPr>
          <a:lstStyle/>
          <a:p>
            <a:pPr>
              <a:buFont typeface="Arial" pitchFamily="34" charset="0"/>
              <a:buChar char="•"/>
            </a:pPr>
            <a:r>
              <a:rPr lang="en-US" sz="3200" dirty="0" smtClean="0"/>
              <a:t>The permanent incisors are larger than the deciduous teeth they replace. This difference between the amount of space needed for the </a:t>
            </a:r>
            <a:r>
              <a:rPr lang="en-US" sz="3200" dirty="0" err="1" smtClean="0"/>
              <a:t>accomodation</a:t>
            </a:r>
            <a:r>
              <a:rPr lang="en-US" sz="3200" dirty="0" smtClean="0"/>
              <a:t> of the incisors and the amount of space available for this is called </a:t>
            </a:r>
            <a:r>
              <a:rPr lang="en-US" sz="3200" dirty="0" err="1" smtClean="0"/>
              <a:t>incisal</a:t>
            </a:r>
            <a:r>
              <a:rPr lang="en-US" sz="3200" dirty="0" smtClean="0"/>
              <a:t> liability.</a:t>
            </a:r>
          </a:p>
          <a:p>
            <a:pPr>
              <a:buFont typeface="Arial" pitchFamily="34" charset="0"/>
              <a:buChar char="•"/>
            </a:pPr>
            <a:endParaRPr lang="en-US" sz="3200" dirty="0" smtClean="0"/>
          </a:p>
          <a:p>
            <a:pPr>
              <a:buFont typeface="Arial" pitchFamily="34" charset="0"/>
              <a:buChar char="•"/>
            </a:pPr>
            <a:r>
              <a:rPr lang="en-US" sz="3200" dirty="0" smtClean="0"/>
              <a:t>The </a:t>
            </a:r>
            <a:r>
              <a:rPr lang="en-US" sz="3200" dirty="0" err="1" smtClean="0"/>
              <a:t>incisal</a:t>
            </a:r>
            <a:r>
              <a:rPr lang="en-US" sz="3200" dirty="0" smtClean="0"/>
              <a:t> liability is roughly about 7 mm in the maxillary arch and about 5mm in the </a:t>
            </a:r>
            <a:r>
              <a:rPr lang="en-US" sz="3200" dirty="0" err="1" smtClean="0"/>
              <a:t>mandibular</a:t>
            </a:r>
            <a:r>
              <a:rPr lang="en-US" sz="3200" dirty="0" smtClean="0"/>
              <a:t> arch.</a:t>
            </a:r>
          </a:p>
          <a:p>
            <a:pPr>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077200" cy="5509200"/>
          </a:xfrm>
          <a:prstGeom prst="rect">
            <a:avLst/>
          </a:prstGeom>
          <a:noFill/>
        </p:spPr>
        <p:txBody>
          <a:bodyPr wrap="square" rtlCol="0">
            <a:spAutoFit/>
          </a:bodyPr>
          <a:lstStyle/>
          <a:p>
            <a:r>
              <a:rPr lang="en-US" sz="3200" b="1" dirty="0" smtClean="0"/>
              <a:t>The </a:t>
            </a:r>
            <a:r>
              <a:rPr lang="en-US" sz="3200" b="1" dirty="0" err="1" smtClean="0"/>
              <a:t>incisal</a:t>
            </a:r>
            <a:r>
              <a:rPr lang="en-US" sz="3200" b="1" dirty="0" smtClean="0"/>
              <a:t> liability is overcome by the following factors:</a:t>
            </a:r>
          </a:p>
          <a:p>
            <a:endParaRPr lang="en-US" sz="3200" dirty="0" smtClean="0"/>
          </a:p>
          <a:p>
            <a:r>
              <a:rPr lang="en-US" sz="3200" dirty="0" smtClean="0"/>
              <a:t>a. </a:t>
            </a:r>
            <a:r>
              <a:rPr lang="en-US" sz="3200" u="sng" dirty="0" smtClean="0"/>
              <a:t>Utilization of </a:t>
            </a:r>
            <a:r>
              <a:rPr lang="en-US" sz="3200" u="sng" dirty="0" err="1" smtClean="0"/>
              <a:t>interdental</a:t>
            </a:r>
            <a:r>
              <a:rPr lang="en-US" sz="3200" u="sng" dirty="0" smtClean="0"/>
              <a:t> spaces seen in primary dentition</a:t>
            </a:r>
            <a:r>
              <a:rPr lang="en-US" sz="3200" dirty="0" smtClean="0"/>
              <a:t>: The physiologic or the developmental spaces that exist in the primary dentition are utilized to partly account for the </a:t>
            </a:r>
            <a:r>
              <a:rPr lang="en-US" sz="3200" dirty="0" err="1" smtClean="0"/>
              <a:t>incisal</a:t>
            </a:r>
            <a:r>
              <a:rPr lang="en-US" sz="3200" dirty="0" smtClean="0"/>
              <a:t> liability. The permanent incisors are much more easily </a:t>
            </a:r>
            <a:r>
              <a:rPr lang="en-US" sz="3200" dirty="0" err="1" smtClean="0"/>
              <a:t>accomodated</a:t>
            </a:r>
            <a:r>
              <a:rPr lang="en-US" sz="3200" dirty="0" smtClean="0"/>
              <a:t> in normal alignment in cases exhibiting adequate inter-dental spaces than in an arch that has no space.</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5078313"/>
          </a:xfrm>
          <a:prstGeom prst="rect">
            <a:avLst/>
          </a:prstGeom>
          <a:noFill/>
        </p:spPr>
        <p:txBody>
          <a:bodyPr wrap="square" rtlCol="0">
            <a:spAutoFit/>
          </a:bodyPr>
          <a:lstStyle/>
          <a:p>
            <a:r>
              <a:rPr lang="en-US" sz="3600" u="sng" dirty="0" err="1" smtClean="0"/>
              <a:t>b.Increase</a:t>
            </a:r>
            <a:r>
              <a:rPr lang="en-US" sz="3600" u="sng" dirty="0" smtClean="0"/>
              <a:t> in inter –canine width</a:t>
            </a:r>
            <a:r>
              <a:rPr lang="en-US" dirty="0" smtClean="0"/>
              <a:t>: </a:t>
            </a:r>
            <a:r>
              <a:rPr lang="en-US" sz="3600" dirty="0" smtClean="0"/>
              <a:t>During the transition from the primary incisors to the permanent incisors an increase in inter-canine width of both the maxillary as well as </a:t>
            </a:r>
            <a:r>
              <a:rPr lang="en-US" sz="3600" dirty="0" err="1" smtClean="0"/>
              <a:t>mandibular</a:t>
            </a:r>
            <a:r>
              <a:rPr lang="en-US" sz="3600" dirty="0" smtClean="0"/>
              <a:t> arch is observed. This is an important factor that allows the much larger permanent incisors to be </a:t>
            </a:r>
            <a:r>
              <a:rPr lang="en-US" sz="3600" dirty="0" err="1" smtClean="0"/>
              <a:t>accomodated</a:t>
            </a:r>
            <a:r>
              <a:rPr lang="en-US" sz="3600" dirty="0" smtClean="0"/>
              <a:t> in the arch previously occupied by the deciduous incisors.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smtClean="0"/>
              <a:t>PART I</a:t>
            </a:r>
          </a:p>
          <a:p>
            <a:r>
              <a:rPr lang="en-US" dirty="0" smtClean="0"/>
              <a:t>Introduction </a:t>
            </a:r>
          </a:p>
          <a:p>
            <a:r>
              <a:rPr lang="en-US" dirty="0" smtClean="0"/>
              <a:t>Stages Of Tooth Development</a:t>
            </a:r>
          </a:p>
          <a:p>
            <a:r>
              <a:rPr lang="en-US" dirty="0" err="1" smtClean="0"/>
              <a:t>Predentate</a:t>
            </a:r>
            <a:r>
              <a:rPr lang="en-US" dirty="0" smtClean="0"/>
              <a:t> Stage</a:t>
            </a:r>
          </a:p>
          <a:p>
            <a:r>
              <a:rPr lang="en-US" dirty="0" smtClean="0"/>
              <a:t>Primary Dentition</a:t>
            </a:r>
          </a:p>
          <a:p>
            <a:pPr marL="0" indent="0">
              <a:buNone/>
            </a:pPr>
            <a:r>
              <a:rPr lang="en-US" b="1" i="1" dirty="0" smtClean="0"/>
              <a:t>PART II</a:t>
            </a:r>
          </a:p>
          <a:p>
            <a:r>
              <a:rPr lang="en-US" dirty="0"/>
              <a:t>Primary Dentition</a:t>
            </a:r>
          </a:p>
          <a:p>
            <a:r>
              <a:rPr lang="en-US" dirty="0" smtClean="0"/>
              <a:t>Mixed Dentition</a:t>
            </a:r>
          </a:p>
          <a:p>
            <a:r>
              <a:rPr lang="en-US" dirty="0" smtClean="0"/>
              <a:t>Permanent Dentition </a:t>
            </a:r>
          </a:p>
          <a:p>
            <a:endParaRPr lang="en-US" dirty="0"/>
          </a:p>
        </p:txBody>
      </p:sp>
    </p:spTree>
    <p:extLst>
      <p:ext uri="{BB962C8B-B14F-4D97-AF65-F5344CB8AC3E}">
        <p14:creationId xmlns:p14="http://schemas.microsoft.com/office/powerpoint/2010/main" val="3596366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rmAutofit fontScale="90000"/>
          </a:bodyPr>
          <a:lstStyle/>
          <a:p>
            <a:r>
              <a:rPr lang="en-US" sz="3600" dirty="0" smtClean="0"/>
              <a:t>C. </a:t>
            </a:r>
            <a:r>
              <a:rPr lang="en-US" sz="3600" u="sng" dirty="0" smtClean="0"/>
              <a:t>Change in incisor inclination: </a:t>
            </a:r>
            <a:r>
              <a:rPr lang="en-US" sz="3600" dirty="0" smtClean="0"/>
              <a:t>One of the differences between deciduous and permanent incisors is their </a:t>
            </a:r>
            <a:r>
              <a:rPr lang="en-US" sz="3600" dirty="0" err="1" smtClean="0"/>
              <a:t>inclination.The</a:t>
            </a:r>
            <a:r>
              <a:rPr lang="en-US" sz="3600" dirty="0" smtClean="0"/>
              <a:t> primary incisors are more upright than the permanent incisors. Since the permanent incisors erupt more </a:t>
            </a:r>
            <a:r>
              <a:rPr lang="en-US" sz="3600" dirty="0" err="1" smtClean="0"/>
              <a:t>labially</a:t>
            </a:r>
            <a:r>
              <a:rPr lang="en-US" sz="3600" dirty="0" smtClean="0"/>
              <a:t> inclined they tend to increase in the dental arch perimeter. This is another factor that helps in </a:t>
            </a:r>
            <a:r>
              <a:rPr lang="en-US" sz="3600" dirty="0" err="1" smtClean="0"/>
              <a:t>accomodating</a:t>
            </a:r>
            <a:r>
              <a:rPr lang="en-US" sz="3600" dirty="0" smtClean="0"/>
              <a:t> the larger </a:t>
            </a:r>
            <a:r>
              <a:rPr lang="en-US" sz="3600" smtClean="0"/>
              <a:t>permanent incisors.</a:t>
            </a:r>
            <a:endParaRPr lang="en-US" sz="3600"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 transitional period</a:t>
            </a:r>
            <a:endParaRPr lang="en-US" dirty="0"/>
          </a:p>
        </p:txBody>
      </p:sp>
      <p:sp>
        <p:nvSpPr>
          <p:cNvPr id="3" name="Content Placeholder 2"/>
          <p:cNvSpPr>
            <a:spLocks noGrp="1"/>
          </p:cNvSpPr>
          <p:nvPr>
            <p:ph idx="1"/>
          </p:nvPr>
        </p:nvSpPr>
        <p:spPr/>
        <p:txBody>
          <a:bodyPr/>
          <a:lstStyle/>
          <a:p>
            <a:r>
              <a:rPr lang="en-US" dirty="0" smtClean="0"/>
              <a:t>In this period the maxillary and </a:t>
            </a:r>
            <a:r>
              <a:rPr lang="en-US" dirty="0" err="1" smtClean="0"/>
              <a:t>mandibular</a:t>
            </a:r>
            <a:r>
              <a:rPr lang="en-US" dirty="0" smtClean="0"/>
              <a:t> arches consist of sets of deciduous and permanent teeth.</a:t>
            </a:r>
          </a:p>
          <a:p>
            <a:r>
              <a:rPr lang="en-US" dirty="0" smtClean="0"/>
              <a:t>Between the permanent incisors and the first permanent molars are the deciduous molars and canines.</a:t>
            </a:r>
          </a:p>
          <a:p>
            <a:r>
              <a:rPr lang="en-US" dirty="0" smtClean="0"/>
              <a:t>This phase during the mixed dentition period is relatively stable and no change occurs.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transitional period</a:t>
            </a:r>
            <a:endParaRPr lang="en-US" dirty="0"/>
          </a:p>
        </p:txBody>
      </p:sp>
      <p:sp>
        <p:nvSpPr>
          <p:cNvPr id="3" name="Content Placeholder 2"/>
          <p:cNvSpPr>
            <a:spLocks noGrp="1"/>
          </p:cNvSpPr>
          <p:nvPr>
            <p:ph idx="1"/>
          </p:nvPr>
        </p:nvSpPr>
        <p:spPr>
          <a:xfrm>
            <a:off x="533400" y="1600200"/>
            <a:ext cx="8229600" cy="4525963"/>
          </a:xfrm>
        </p:spPr>
        <p:txBody>
          <a:bodyPr>
            <a:normAutofit lnSpcReduction="10000"/>
          </a:bodyPr>
          <a:lstStyle/>
          <a:p>
            <a:r>
              <a:rPr lang="en-US" dirty="0" smtClean="0"/>
              <a:t>The second transitional period is characterized</a:t>
            </a:r>
          </a:p>
          <a:p>
            <a:pPr>
              <a:buNone/>
            </a:pPr>
            <a:r>
              <a:rPr lang="en-US" dirty="0" smtClean="0"/>
              <a:t>By the replacement of the deciduous</a:t>
            </a:r>
            <a:r>
              <a:rPr lang="en-US" dirty="0"/>
              <a:t> </a:t>
            </a:r>
            <a:r>
              <a:rPr lang="en-US" dirty="0" smtClean="0"/>
              <a:t>molars and canines by the premolars and permanent </a:t>
            </a:r>
            <a:r>
              <a:rPr lang="en-US" dirty="0" err="1" smtClean="0"/>
              <a:t>cuspids</a:t>
            </a:r>
            <a:r>
              <a:rPr lang="en-US" dirty="0" smtClean="0"/>
              <a:t> respectively.</a:t>
            </a:r>
          </a:p>
          <a:p>
            <a:r>
              <a:rPr lang="en-US" dirty="0" smtClean="0"/>
              <a:t>The combined </a:t>
            </a:r>
            <a:r>
              <a:rPr lang="en-US" dirty="0" err="1" smtClean="0"/>
              <a:t>mesio</a:t>
            </a:r>
            <a:r>
              <a:rPr lang="en-US" dirty="0" smtClean="0"/>
              <a:t>-distal width of the permanent canines and premolars is usually less than that of the deciduous canines and molars. The surplus space is called </a:t>
            </a:r>
            <a:r>
              <a:rPr lang="en-US" b="1" dirty="0" smtClean="0"/>
              <a:t>leeway space of Nance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81000"/>
            <a:ext cx="8458200" cy="5016758"/>
          </a:xfrm>
          <a:prstGeom prst="rect">
            <a:avLst/>
          </a:prstGeom>
          <a:noFill/>
        </p:spPr>
        <p:txBody>
          <a:bodyPr wrap="square" rtlCol="0">
            <a:spAutoFit/>
          </a:bodyPr>
          <a:lstStyle/>
          <a:p>
            <a:pPr>
              <a:buFont typeface="Arial" pitchFamily="34" charset="0"/>
              <a:buChar char="•"/>
            </a:pPr>
            <a:r>
              <a:rPr lang="en-US" sz="3200" dirty="0" smtClean="0"/>
              <a:t>The amount of leeway space is greater in the </a:t>
            </a:r>
            <a:r>
              <a:rPr lang="en-US" sz="3200" dirty="0" err="1" smtClean="0"/>
              <a:t>mandibular</a:t>
            </a:r>
            <a:r>
              <a:rPr lang="en-US" sz="3200" dirty="0" smtClean="0"/>
              <a:t> arch than in the maxillary arch. It is about 1.8mm (0.9 mm on each side of the arch) in the maxillary arch and about 3.4 mm (1.7 mm on each side of the arch) in the </a:t>
            </a:r>
            <a:r>
              <a:rPr lang="en-US" sz="3200" dirty="0" err="1" smtClean="0"/>
              <a:t>mandibular</a:t>
            </a:r>
            <a:r>
              <a:rPr lang="en-US" sz="3200" dirty="0" smtClean="0"/>
              <a:t> arch.</a:t>
            </a:r>
          </a:p>
          <a:p>
            <a:pPr>
              <a:buFont typeface="Arial" pitchFamily="34" charset="0"/>
              <a:buChar char="•"/>
            </a:pPr>
            <a:endParaRPr lang="en-US" sz="3200" dirty="0" smtClean="0"/>
          </a:p>
          <a:p>
            <a:pPr>
              <a:buFont typeface="Arial" pitchFamily="34" charset="0"/>
              <a:buChar char="•"/>
            </a:pPr>
            <a:r>
              <a:rPr lang="en-US" sz="3200" dirty="0" smtClean="0"/>
              <a:t>This excess space available after the exchange of the deciduous molars and canines is utilized for the </a:t>
            </a:r>
            <a:r>
              <a:rPr lang="en-US" sz="3200" dirty="0" err="1" smtClean="0"/>
              <a:t>mesial</a:t>
            </a:r>
            <a:r>
              <a:rPr lang="en-US" sz="3200" dirty="0" smtClean="0"/>
              <a:t> drift of the </a:t>
            </a:r>
            <a:r>
              <a:rPr lang="en-US" sz="3200" dirty="0" err="1" smtClean="0"/>
              <a:t>mandibular</a:t>
            </a:r>
            <a:r>
              <a:rPr lang="en-US" sz="3200" dirty="0" smtClean="0"/>
              <a:t> molars to establish class I molar relation.</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ugly duckling stage</a:t>
            </a:r>
            <a:endParaRPr lang="en-US" dirty="0"/>
          </a:p>
        </p:txBody>
      </p:sp>
      <p:sp>
        <p:nvSpPr>
          <p:cNvPr id="3" name="Content Placeholder 2"/>
          <p:cNvSpPr>
            <a:spLocks noGrp="1"/>
          </p:cNvSpPr>
          <p:nvPr>
            <p:ph idx="1"/>
          </p:nvPr>
        </p:nvSpPr>
        <p:spPr/>
        <p:txBody>
          <a:bodyPr/>
          <a:lstStyle/>
          <a:p>
            <a:r>
              <a:rPr lang="en-US" dirty="0" smtClean="0"/>
              <a:t>Sometimes a transient or self correcting malocclusion is seen in the maxillary incisor region between 8-9 years of age. This is a particular situation seen during the eruption of the  permanent canines.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mages\20171212_194459-1.jpg"/>
          <p:cNvPicPr>
            <a:picLocks noChangeAspect="1" noChangeArrowheads="1"/>
          </p:cNvPicPr>
          <p:nvPr/>
        </p:nvPicPr>
        <p:blipFill>
          <a:blip r:embed="rId2" cstate="print"/>
          <a:srcRect/>
          <a:stretch>
            <a:fillRect/>
          </a:stretch>
        </p:blipFill>
        <p:spPr bwMode="auto">
          <a:xfrm>
            <a:off x="1676400" y="457200"/>
            <a:ext cx="6096000" cy="4419600"/>
          </a:xfrm>
          <a:prstGeom prst="rect">
            <a:avLst/>
          </a:prstGeom>
          <a:noFill/>
        </p:spPr>
      </p:pic>
      <p:sp>
        <p:nvSpPr>
          <p:cNvPr id="3" name="TextBox 2"/>
          <p:cNvSpPr txBox="1"/>
          <p:nvPr/>
        </p:nvSpPr>
        <p:spPr>
          <a:xfrm>
            <a:off x="2286000" y="5181600"/>
            <a:ext cx="4594078" cy="646331"/>
          </a:xfrm>
          <a:prstGeom prst="rect">
            <a:avLst/>
          </a:prstGeom>
          <a:noFill/>
        </p:spPr>
        <p:txBody>
          <a:bodyPr wrap="none" rtlCol="0">
            <a:spAutoFit/>
          </a:bodyPr>
          <a:lstStyle/>
          <a:p>
            <a:r>
              <a:rPr lang="en-US" sz="3600" b="1" dirty="0" smtClean="0"/>
              <a:t>UGLY DUCKLING STAGE</a:t>
            </a:r>
            <a:endParaRPr lang="en-US" sz="36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5897562"/>
          </a:xfrm>
        </p:spPr>
        <p:txBody>
          <a:bodyPr>
            <a:normAutofit/>
          </a:bodyPr>
          <a:lstStyle/>
          <a:p>
            <a:pPr>
              <a:buFont typeface="Arial" pitchFamily="34" charset="0"/>
              <a:buChar char="•"/>
            </a:pPr>
            <a:r>
              <a:rPr lang="en-US" sz="3200" dirty="0" smtClean="0"/>
              <a:t>As the developing permanent canines erupt, they displace the roots of the lateral incisors </a:t>
            </a:r>
            <a:r>
              <a:rPr lang="en-US" sz="3200" dirty="0" err="1" smtClean="0"/>
              <a:t>mesially</a:t>
            </a:r>
            <a:r>
              <a:rPr lang="en-US" sz="3200" dirty="0" smtClean="0"/>
              <a:t>.</a:t>
            </a:r>
            <a:br>
              <a:rPr lang="en-US" sz="3200" dirty="0" smtClean="0"/>
            </a:br>
            <a:r>
              <a:rPr lang="en-US" sz="3200" dirty="0" smtClean="0"/>
              <a:t>This results in transmitting of the force on to the roots of the central incisors, which also get displaced </a:t>
            </a:r>
            <a:r>
              <a:rPr lang="en-US" sz="3200" dirty="0" err="1" smtClean="0"/>
              <a:t>mesially</a:t>
            </a:r>
            <a:r>
              <a:rPr lang="en-US" sz="3200" dirty="0" smtClean="0"/>
              <a:t>.</a:t>
            </a:r>
            <a:br>
              <a:rPr lang="en-US" sz="3200" dirty="0" smtClean="0"/>
            </a:br>
            <a:r>
              <a:rPr lang="en-US" sz="3200" dirty="0" smtClean="0"/>
              <a:t>A resultant distal divergence of the crowns of two central incisors causes midline spacing. This situation has been described </a:t>
            </a:r>
            <a:r>
              <a:rPr lang="en-US" sz="3200" smtClean="0"/>
              <a:t>by Broadbent </a:t>
            </a:r>
            <a:r>
              <a:rPr lang="en-US" sz="3200" dirty="0" smtClean="0"/>
              <a:t>as the </a:t>
            </a:r>
            <a:r>
              <a:rPr lang="en-US" sz="3200" b="1" dirty="0" smtClean="0"/>
              <a:t>ugly duckling stage </a:t>
            </a:r>
            <a:r>
              <a:rPr lang="en-US" sz="3200" dirty="0" smtClean="0"/>
              <a:t>as children tend to look ugly during this phase of development.</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images\UGLY DUCKLING STAGE IN THE DEVELOPMENT OF DENTITION.jpg"/>
          <p:cNvPicPr>
            <a:picLocks noChangeAspect="1" noChangeArrowheads="1"/>
          </p:cNvPicPr>
          <p:nvPr/>
        </p:nvPicPr>
        <p:blipFill>
          <a:blip r:embed="rId2"/>
          <a:srcRect/>
          <a:stretch>
            <a:fillRect/>
          </a:stretch>
        </p:blipFill>
        <p:spPr bwMode="auto">
          <a:xfrm>
            <a:off x="0" y="0"/>
            <a:ext cx="9144000" cy="5791200"/>
          </a:xfrm>
          <a:prstGeom prst="rect">
            <a:avLst/>
          </a:prstGeom>
          <a:noFill/>
        </p:spPr>
      </p:pic>
      <p:sp>
        <p:nvSpPr>
          <p:cNvPr id="3" name="TextBox 2"/>
          <p:cNvSpPr txBox="1"/>
          <p:nvPr/>
        </p:nvSpPr>
        <p:spPr>
          <a:xfrm>
            <a:off x="2286000" y="5943600"/>
            <a:ext cx="4987840" cy="707886"/>
          </a:xfrm>
          <a:prstGeom prst="rect">
            <a:avLst/>
          </a:prstGeom>
          <a:noFill/>
        </p:spPr>
        <p:txBody>
          <a:bodyPr wrap="none" rtlCol="0">
            <a:spAutoFit/>
          </a:bodyPr>
          <a:lstStyle/>
          <a:p>
            <a:r>
              <a:rPr lang="en-US" sz="4000" dirty="0" smtClean="0"/>
              <a:t>UGLY DUCKLING STAGE</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3078162"/>
          </a:xfrm>
        </p:spPr>
        <p:txBody>
          <a:bodyPr>
            <a:normAutofit fontScale="90000"/>
          </a:bodyPr>
          <a:lstStyle/>
          <a:p>
            <a:pPr marL="742950" indent="-742950">
              <a:buFont typeface="Arial" pitchFamily="34" charset="0"/>
              <a:buChar char="•"/>
            </a:pPr>
            <a:r>
              <a:rPr lang="en-US" sz="3600" dirty="0" smtClean="0"/>
              <a:t>Parents are often apprehensive during this stage and consult the dentist.</a:t>
            </a:r>
            <a:br>
              <a:rPr lang="en-US" sz="3600" dirty="0" smtClean="0"/>
            </a:br>
            <a:r>
              <a:rPr lang="en-US" sz="3600" dirty="0" smtClean="0"/>
              <a:t> </a:t>
            </a:r>
            <a:br>
              <a:rPr lang="en-US" sz="3600" dirty="0" smtClean="0"/>
            </a:br>
            <a:r>
              <a:rPr lang="en-US" sz="3600" dirty="0" smtClean="0"/>
              <a:t>This condition usually corrects by itself when the canines erupt and the pressure is transferred from roots to coronal area of the incisors. </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permanent dentition period</a:t>
            </a:r>
            <a:endParaRPr lang="en-US" dirty="0"/>
          </a:p>
        </p:txBody>
      </p:sp>
      <p:sp>
        <p:nvSpPr>
          <p:cNvPr id="3" name="Content Placeholder 2"/>
          <p:cNvSpPr>
            <a:spLocks noGrp="1"/>
          </p:cNvSpPr>
          <p:nvPr>
            <p:ph idx="1"/>
          </p:nvPr>
        </p:nvSpPr>
        <p:spPr/>
        <p:txBody>
          <a:bodyPr/>
          <a:lstStyle/>
          <a:p>
            <a:r>
              <a:rPr lang="en-US" dirty="0" smtClean="0"/>
              <a:t>The permanent dentition forms within the jaws soon after birth, except  for the cusps of the first molars, which form before birth.</a:t>
            </a:r>
          </a:p>
          <a:p>
            <a:endParaRPr lang="en-US" dirty="0" smtClean="0"/>
          </a:p>
          <a:p>
            <a:r>
              <a:rPr lang="en-US" dirty="0" smtClean="0"/>
              <a:t>The permanent incisors develop lingual or palatal  to the deciduous incisors and move </a:t>
            </a:r>
            <a:r>
              <a:rPr lang="en-US" dirty="0" err="1" smtClean="0"/>
              <a:t>labially</a:t>
            </a:r>
            <a:r>
              <a:rPr lang="en-US" dirty="0" smtClean="0"/>
              <a:t> as they erupt.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Spacing In Deciduous Dentition</a:t>
            </a:r>
            <a:endParaRPr lang="en-US" sz="4000" dirty="0"/>
          </a:p>
        </p:txBody>
      </p:sp>
      <p:sp>
        <p:nvSpPr>
          <p:cNvPr id="3" name="Content Placeholder 2"/>
          <p:cNvSpPr>
            <a:spLocks noGrp="1"/>
          </p:cNvSpPr>
          <p:nvPr>
            <p:ph idx="1"/>
          </p:nvPr>
        </p:nvSpPr>
        <p:spPr>
          <a:xfrm>
            <a:off x="457200" y="1143000"/>
            <a:ext cx="8229600" cy="4525963"/>
          </a:xfrm>
        </p:spPr>
        <p:txBody>
          <a:bodyPr>
            <a:normAutofit fontScale="92500" lnSpcReduction="20000"/>
          </a:bodyPr>
          <a:lstStyle/>
          <a:p>
            <a:r>
              <a:rPr lang="en-US" dirty="0" smtClean="0"/>
              <a:t>Spacing usually exists between the deciduous teeth. These spaces are called </a:t>
            </a:r>
            <a:r>
              <a:rPr lang="en-US" b="1" dirty="0" smtClean="0"/>
              <a:t>physiological spaces or developmental spaces.</a:t>
            </a:r>
          </a:p>
          <a:p>
            <a:pPr>
              <a:buNone/>
            </a:pPr>
            <a:endParaRPr lang="en-US" b="1" dirty="0" smtClean="0"/>
          </a:p>
          <a:p>
            <a:r>
              <a:rPr lang="en-US" dirty="0" smtClean="0"/>
              <a:t>The presence of spaces in the primary dentition is important for the normal development of the permanent dentition.</a:t>
            </a:r>
          </a:p>
          <a:p>
            <a:pPr>
              <a:buNone/>
            </a:pPr>
            <a:endParaRPr lang="en-US" dirty="0" smtClean="0"/>
          </a:p>
          <a:p>
            <a:r>
              <a:rPr lang="en-US" dirty="0" smtClean="0"/>
              <a:t>Absence of spaces in the primary dentition is an indication that  crowding of teeth may occur when the larger permanent teeth erupt.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77200" cy="6494085"/>
          </a:xfrm>
          <a:prstGeom prst="rect">
            <a:avLst/>
          </a:prstGeom>
          <a:noFill/>
        </p:spPr>
        <p:txBody>
          <a:bodyPr wrap="square" rtlCol="0">
            <a:spAutoFit/>
          </a:bodyPr>
          <a:lstStyle/>
          <a:p>
            <a:pPr>
              <a:buFont typeface="Arial" pitchFamily="34" charset="0"/>
              <a:buChar char="•"/>
            </a:pPr>
            <a:r>
              <a:rPr lang="en-US" sz="3200" dirty="0" smtClean="0"/>
              <a:t>The premolars develop below the diverging roots of the deciduous molars.</a:t>
            </a:r>
          </a:p>
          <a:p>
            <a:pPr>
              <a:buFont typeface="Arial" pitchFamily="34" charset="0"/>
              <a:buChar char="•"/>
            </a:pPr>
            <a:endParaRPr lang="en-US" sz="3200" dirty="0" smtClean="0"/>
          </a:p>
          <a:p>
            <a:pPr>
              <a:buFont typeface="Arial" pitchFamily="34" charset="0"/>
              <a:buChar char="•"/>
            </a:pPr>
            <a:r>
              <a:rPr lang="en-US" sz="3200" dirty="0" smtClean="0"/>
              <a:t>The eruption sequence of the permanent dentition  may exhibit variation. The frequently seen sequences in the maxillary arch are:</a:t>
            </a:r>
          </a:p>
          <a:p>
            <a:pPr>
              <a:buFont typeface="Arial" pitchFamily="34" charset="0"/>
              <a:buChar char="•"/>
            </a:pPr>
            <a:r>
              <a:rPr lang="en-US" sz="3200" smtClean="0"/>
              <a:t>6-1-2-4-3-5-7 or</a:t>
            </a:r>
            <a:endParaRPr lang="en-US" sz="3200" dirty="0" smtClean="0"/>
          </a:p>
          <a:p>
            <a:pPr>
              <a:buFont typeface="Arial" pitchFamily="34" charset="0"/>
              <a:buChar char="•"/>
            </a:pPr>
            <a:r>
              <a:rPr lang="en-US" sz="3200" dirty="0" smtClean="0"/>
              <a:t>6-1-2-3-4-5-7.</a:t>
            </a:r>
          </a:p>
          <a:p>
            <a:pPr>
              <a:buFont typeface="Arial" pitchFamily="34" charset="0"/>
              <a:buChar char="•"/>
            </a:pPr>
            <a:endParaRPr lang="en-US" sz="3200" dirty="0" smtClean="0"/>
          </a:p>
          <a:p>
            <a:pPr>
              <a:buFont typeface="Arial" pitchFamily="34" charset="0"/>
              <a:buChar char="•"/>
            </a:pPr>
            <a:r>
              <a:rPr lang="en-US" sz="3200" dirty="0" smtClean="0"/>
              <a:t>In case of the </a:t>
            </a:r>
            <a:r>
              <a:rPr lang="en-US" sz="3200" dirty="0" err="1" smtClean="0"/>
              <a:t>mandibular</a:t>
            </a:r>
            <a:r>
              <a:rPr lang="en-US" sz="3200" dirty="0" smtClean="0"/>
              <a:t> arch the sequence is : 6-1-2-3-4-5-7 or </a:t>
            </a:r>
          </a:p>
          <a:p>
            <a:pPr>
              <a:buFont typeface="Arial" pitchFamily="34" charset="0"/>
              <a:buChar char="•"/>
            </a:pPr>
            <a:r>
              <a:rPr lang="en-US" sz="3200" dirty="0" smtClean="0"/>
              <a:t>6-1-2-4-3-5-7</a:t>
            </a:r>
          </a:p>
          <a:p>
            <a:pPr>
              <a:buFont typeface="Arial" pitchFamily="34" charset="0"/>
              <a:buChar char="•"/>
            </a:pPr>
            <a:endParaRPr lang="en-US"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normAutofit fontScale="85000" lnSpcReduction="10000"/>
          </a:bodyPr>
          <a:lstStyle/>
          <a:p>
            <a:r>
              <a:rPr lang="en-US" dirty="0"/>
              <a:t>Development of dentition in humans is complex and</a:t>
            </a:r>
            <a:br>
              <a:rPr lang="en-US" dirty="0"/>
            </a:br>
            <a:r>
              <a:rPr lang="en-US" dirty="0"/>
              <a:t>depends on many variables. </a:t>
            </a:r>
            <a:endParaRPr lang="en-US" dirty="0" smtClean="0"/>
          </a:p>
          <a:p>
            <a:r>
              <a:rPr lang="en-US" dirty="0" smtClean="0"/>
              <a:t>Development </a:t>
            </a:r>
            <a:r>
              <a:rPr lang="en-US" dirty="0"/>
              <a:t>of dentition deviates markedly from that of other parts </a:t>
            </a:r>
            <a:r>
              <a:rPr lang="en-US" dirty="0" smtClean="0"/>
              <a:t>and structures </a:t>
            </a:r>
            <a:r>
              <a:rPr lang="en-US" dirty="0"/>
              <a:t>of the body. </a:t>
            </a:r>
            <a:endParaRPr lang="en-US" dirty="0" smtClean="0"/>
          </a:p>
          <a:p>
            <a:r>
              <a:rPr lang="en-US" dirty="0" smtClean="0"/>
              <a:t>Crowns </a:t>
            </a:r>
            <a:r>
              <a:rPr lang="en-US" dirty="0"/>
              <a:t>of teeth are </a:t>
            </a:r>
            <a:r>
              <a:rPr lang="en-US" dirty="0" smtClean="0"/>
              <a:t>formed directly </a:t>
            </a:r>
            <a:r>
              <a:rPr lang="en-US" dirty="0"/>
              <a:t>to adult size and housed within the jaws </a:t>
            </a:r>
            <a:r>
              <a:rPr lang="en-US" dirty="0" smtClean="0"/>
              <a:t>years before </a:t>
            </a:r>
            <a:r>
              <a:rPr lang="en-US" dirty="0"/>
              <a:t>they </a:t>
            </a:r>
            <a:r>
              <a:rPr lang="en-US" smtClean="0"/>
              <a:t>emerge.</a:t>
            </a:r>
            <a:r>
              <a:rPr lang="en-US"/>
              <a:t> </a:t>
            </a:r>
            <a:endParaRPr lang="en-US" smtClean="0"/>
          </a:p>
          <a:p>
            <a:r>
              <a:rPr lang="en-US" smtClean="0"/>
              <a:t>To </a:t>
            </a:r>
            <a:r>
              <a:rPr lang="en-US" dirty="0"/>
              <a:t>determine an abnormal course of development,</a:t>
            </a:r>
            <a:br>
              <a:rPr lang="en-US" dirty="0"/>
            </a:br>
            <a:r>
              <a:rPr lang="en-US" dirty="0"/>
              <a:t>it is the responsibility of an orthodontist to have</a:t>
            </a:r>
            <a:br>
              <a:rPr lang="en-US" dirty="0"/>
            </a:br>
            <a:r>
              <a:rPr lang="en-US" dirty="0"/>
              <a:t>adequate knowledge on the subject to differentiate</a:t>
            </a:r>
            <a:br>
              <a:rPr lang="en-US" dirty="0"/>
            </a:br>
            <a:r>
              <a:rPr lang="en-US" dirty="0"/>
              <a:t>abnormal from normal before initiating therapy. </a:t>
            </a:r>
            <a:br>
              <a:rPr lang="en-US" dirty="0"/>
            </a:br>
            <a:endParaRPr lang="en-US" dirty="0"/>
          </a:p>
        </p:txBody>
      </p:sp>
    </p:spTree>
    <p:extLst>
      <p:ext uri="{BB962C8B-B14F-4D97-AF65-F5344CB8AC3E}">
        <p14:creationId xmlns:p14="http://schemas.microsoft.com/office/powerpoint/2010/main" val="1373518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879" y="1295400"/>
            <a:ext cx="6673174" cy="1170537"/>
          </a:xfrm>
        </p:spPr>
        <p:txBody>
          <a:bodyPr/>
          <a:lstStyle/>
          <a:p>
            <a:r>
              <a:rPr lang="en-US" dirty="0" smtClean="0"/>
              <a:t>REFERENCES</a:t>
            </a:r>
            <a:endParaRPr lang="en-US" dirty="0"/>
          </a:p>
        </p:txBody>
      </p:sp>
      <p:sp>
        <p:nvSpPr>
          <p:cNvPr id="3" name="Content Placeholder 2"/>
          <p:cNvSpPr>
            <a:spLocks noGrp="1"/>
          </p:cNvSpPr>
          <p:nvPr>
            <p:ph idx="1"/>
          </p:nvPr>
        </p:nvSpPr>
        <p:spPr>
          <a:xfrm>
            <a:off x="457200" y="2675814"/>
            <a:ext cx="8038532" cy="2738628"/>
          </a:xfrm>
        </p:spPr>
        <p:txBody>
          <a:bodyPr>
            <a:noAutofit/>
          </a:bodyPr>
          <a:lstStyle/>
          <a:p>
            <a:r>
              <a:rPr lang="en-US" sz="2400" dirty="0"/>
              <a:t>Textbook of Orthodontics </a:t>
            </a:r>
            <a:r>
              <a:rPr lang="en-US" sz="2400" dirty="0" smtClean="0"/>
              <a:t>– </a:t>
            </a:r>
            <a:r>
              <a:rPr lang="en-US" sz="2400" dirty="0" err="1" smtClean="0"/>
              <a:t>Gurkeerat</a:t>
            </a:r>
            <a:r>
              <a:rPr lang="en-US" sz="2400" dirty="0" smtClean="0"/>
              <a:t> Singh, </a:t>
            </a:r>
            <a:r>
              <a:rPr lang="en-US" sz="2400" dirty="0" err="1" smtClean="0"/>
              <a:t>Jaypee</a:t>
            </a:r>
            <a:r>
              <a:rPr lang="en-US" sz="2400" dirty="0" smtClean="0"/>
              <a:t> </a:t>
            </a:r>
            <a:r>
              <a:rPr lang="en-US" sz="2400" dirty="0"/>
              <a:t>Brothers; </a:t>
            </a:r>
            <a:r>
              <a:rPr lang="en-US" sz="2400" dirty="0" smtClean="0"/>
              <a:t>2</a:t>
            </a:r>
            <a:r>
              <a:rPr lang="en-US" sz="2400" baseline="30000" dirty="0" smtClean="0"/>
              <a:t>nd</a:t>
            </a:r>
            <a:r>
              <a:rPr lang="en-US" sz="2400" dirty="0" smtClean="0"/>
              <a:t> Edition </a:t>
            </a:r>
          </a:p>
          <a:p>
            <a:r>
              <a:rPr lang="en-US" sz="2400" dirty="0" smtClean="0"/>
              <a:t>Orthodontics – The Art and Science, S.I </a:t>
            </a:r>
            <a:r>
              <a:rPr lang="en-US" sz="2400" dirty="0" err="1" smtClean="0"/>
              <a:t>Bhalajhi</a:t>
            </a:r>
            <a:r>
              <a:rPr lang="en-US" sz="2400" dirty="0" smtClean="0"/>
              <a:t>, </a:t>
            </a:r>
            <a:r>
              <a:rPr lang="en-US" sz="2400" dirty="0" err="1" smtClean="0"/>
              <a:t>AryaMedi</a:t>
            </a:r>
            <a:r>
              <a:rPr lang="en-US" sz="2400" dirty="0" smtClean="0"/>
              <a:t> Publishing; 7</a:t>
            </a:r>
            <a:r>
              <a:rPr lang="en-US" sz="2400" baseline="30000" dirty="0" smtClean="0"/>
              <a:t>th</a:t>
            </a:r>
            <a:r>
              <a:rPr lang="en-US" sz="2400" dirty="0" smtClean="0"/>
              <a:t> Edition</a:t>
            </a:r>
          </a:p>
          <a:p>
            <a:r>
              <a:rPr lang="en-US" sz="2400" dirty="0" smtClean="0"/>
              <a:t>Textbook </a:t>
            </a:r>
            <a:r>
              <a:rPr lang="en-US" sz="2400" dirty="0"/>
              <a:t>of Orthodontics – Sridhar </a:t>
            </a:r>
            <a:r>
              <a:rPr lang="en-US" sz="2400" dirty="0" err="1"/>
              <a:t>Premkumar</a:t>
            </a:r>
            <a:r>
              <a:rPr lang="en-US" sz="2400" dirty="0"/>
              <a:t>, </a:t>
            </a:r>
            <a:r>
              <a:rPr lang="en-US" sz="2400" dirty="0" smtClean="0"/>
              <a:t>Elsevier; 1</a:t>
            </a:r>
            <a:r>
              <a:rPr lang="en-US" sz="2400" baseline="30000" dirty="0" smtClean="0"/>
              <a:t>st</a:t>
            </a:r>
            <a:r>
              <a:rPr lang="en-US" sz="2400" dirty="0" smtClean="0"/>
              <a:t> Edition</a:t>
            </a:r>
          </a:p>
          <a:p>
            <a:r>
              <a:rPr lang="en-US" sz="2400" dirty="0"/>
              <a:t>Orthodontics: Diagnosis and Management of Malocclusion and </a:t>
            </a:r>
            <a:r>
              <a:rPr lang="en-US" sz="2400" dirty="0" err="1"/>
              <a:t>Dentofacial</a:t>
            </a:r>
            <a:r>
              <a:rPr lang="en-US" sz="2400" dirty="0"/>
              <a:t> </a:t>
            </a:r>
            <a:r>
              <a:rPr lang="en-US" sz="2400" dirty="0" smtClean="0"/>
              <a:t>Deformities – O.P </a:t>
            </a:r>
            <a:r>
              <a:rPr lang="en-US" sz="2400" dirty="0" err="1" smtClean="0"/>
              <a:t>Kharbanda</a:t>
            </a:r>
            <a:r>
              <a:rPr lang="en-US" sz="2400" dirty="0" smtClean="0"/>
              <a:t>, Elsevier; 1</a:t>
            </a:r>
            <a:r>
              <a:rPr lang="en-US" sz="2400" baseline="30000" dirty="0" smtClean="0"/>
              <a:t>st</a:t>
            </a:r>
            <a:r>
              <a:rPr lang="en-US" sz="2400" dirty="0" smtClean="0"/>
              <a:t> Edition</a:t>
            </a:r>
            <a:endParaRPr lang="en-US" sz="2400" dirty="0"/>
          </a:p>
          <a:p>
            <a:pPr marL="0" indent="0">
              <a:buNone/>
            </a:pPr>
            <a:r>
              <a:rPr lang="en-US" sz="2400" dirty="0"/>
              <a:t/>
            </a:r>
            <a:br>
              <a:rPr lang="en-US" sz="2400" dirty="0"/>
            </a:br>
            <a:endParaRPr lang="en-US" sz="2400" dirty="0"/>
          </a:p>
          <a:p>
            <a:endParaRPr lang="en-US" sz="2400" dirty="0"/>
          </a:p>
        </p:txBody>
      </p:sp>
    </p:spTree>
    <p:extLst>
      <p:ext uri="{BB962C8B-B14F-4D97-AF65-F5344CB8AC3E}">
        <p14:creationId xmlns:p14="http://schemas.microsoft.com/office/powerpoint/2010/main" val="308577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28650" y="1031422"/>
            <a:ext cx="7886700" cy="1093844"/>
          </a:xfrm>
        </p:spPr>
        <p:txBody>
          <a:bodyPr/>
          <a:lstStyle/>
          <a:p>
            <a:r>
              <a:rPr lang="en-US" dirty="0" smtClean="0">
                <a:latin typeface="Times New Roman" panose="02020603050405020304" pitchFamily="18" charset="0"/>
                <a:cs typeface="Times New Roman" panose="02020603050405020304" pitchFamily="18" charset="0"/>
              </a:rPr>
              <a:t>Question &amp; Answer Session</a:t>
            </a:r>
            <a:endParaRPr lang="en-US" sz="1800" dirty="0"/>
          </a:p>
        </p:txBody>
      </p:sp>
    </p:spTree>
    <p:extLst>
      <p:ext uri="{BB962C8B-B14F-4D97-AF65-F5344CB8AC3E}">
        <p14:creationId xmlns:p14="http://schemas.microsoft.com/office/powerpoint/2010/main" val="9828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images\20171212_194052-1.jpg"/>
          <p:cNvPicPr>
            <a:picLocks noChangeAspect="1" noChangeArrowheads="1"/>
          </p:cNvPicPr>
          <p:nvPr/>
        </p:nvPicPr>
        <p:blipFill>
          <a:blip r:embed="rId2" cstate="print"/>
          <a:srcRect/>
          <a:stretch>
            <a:fillRect/>
          </a:stretch>
        </p:blipFill>
        <p:spPr bwMode="auto">
          <a:xfrm>
            <a:off x="1981200" y="0"/>
            <a:ext cx="4876800" cy="5410200"/>
          </a:xfrm>
          <a:prstGeom prst="rect">
            <a:avLst/>
          </a:prstGeom>
          <a:noFill/>
        </p:spPr>
      </p:pic>
      <p:sp>
        <p:nvSpPr>
          <p:cNvPr id="3" name="TextBox 2"/>
          <p:cNvSpPr txBox="1"/>
          <p:nvPr/>
        </p:nvSpPr>
        <p:spPr>
          <a:xfrm>
            <a:off x="457200" y="5486400"/>
            <a:ext cx="8540480" cy="1200329"/>
          </a:xfrm>
          <a:prstGeom prst="rect">
            <a:avLst/>
          </a:prstGeom>
          <a:noFill/>
        </p:spPr>
        <p:txBody>
          <a:bodyPr wrap="none" rtlCol="0">
            <a:spAutoFit/>
          </a:bodyPr>
          <a:lstStyle/>
          <a:p>
            <a:r>
              <a:rPr lang="en-US" sz="3600" b="1" dirty="0" smtClean="0"/>
              <a:t>PHYSIOLOGICAL SPACE SEEN IN DECIDUOUS</a:t>
            </a:r>
          </a:p>
          <a:p>
            <a:r>
              <a:rPr lang="en-US" sz="3600" b="1" dirty="0" smtClean="0"/>
              <a:t>                                DENTITON</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4524315"/>
          </a:xfrm>
          <a:prstGeom prst="rect">
            <a:avLst/>
          </a:prstGeom>
          <a:noFill/>
        </p:spPr>
        <p:txBody>
          <a:bodyPr wrap="square" rtlCol="0">
            <a:spAutoFit/>
          </a:bodyPr>
          <a:lstStyle/>
          <a:p>
            <a:pPr>
              <a:buFont typeface="Arial" pitchFamily="34" charset="0"/>
              <a:buChar char="•"/>
            </a:pPr>
            <a:r>
              <a:rPr lang="en-US" sz="3200" dirty="0" smtClean="0"/>
              <a:t>Spacing invariably is seen </a:t>
            </a:r>
            <a:r>
              <a:rPr lang="en-US" sz="3200" dirty="0" err="1" smtClean="0"/>
              <a:t>mesial</a:t>
            </a:r>
            <a:r>
              <a:rPr lang="en-US" sz="3200" dirty="0" smtClean="0"/>
              <a:t> to the maxillary canine and distal to the </a:t>
            </a:r>
            <a:r>
              <a:rPr lang="en-US" sz="3200" dirty="0" err="1" smtClean="0"/>
              <a:t>mandibular</a:t>
            </a:r>
            <a:r>
              <a:rPr lang="en-US" sz="3200" dirty="0" smtClean="0"/>
              <a:t> canines. This physiological spaces are called </a:t>
            </a:r>
            <a:r>
              <a:rPr lang="en-US" sz="3200" b="1" dirty="0" smtClean="0"/>
              <a:t>primate spaces or simian spaces or anthropoid spaces</a:t>
            </a:r>
            <a:r>
              <a:rPr lang="en-US" sz="3200" dirty="0" smtClean="0"/>
              <a:t> as they are commonly seen in primates.</a:t>
            </a:r>
          </a:p>
          <a:p>
            <a:endParaRPr lang="en-US" sz="3200" dirty="0" smtClean="0"/>
          </a:p>
          <a:p>
            <a:pPr>
              <a:buFont typeface="Arial" pitchFamily="34" charset="0"/>
              <a:buChar char="•"/>
            </a:pPr>
            <a:r>
              <a:rPr lang="en-US" sz="3200" dirty="0" smtClean="0"/>
              <a:t>These spaces help in placement of canine cusps of the opposing arch.</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5486400"/>
            <a:ext cx="3407921" cy="646331"/>
          </a:xfrm>
          <a:prstGeom prst="rect">
            <a:avLst/>
          </a:prstGeom>
          <a:noFill/>
        </p:spPr>
        <p:txBody>
          <a:bodyPr wrap="none" rtlCol="0">
            <a:spAutoFit/>
          </a:bodyPr>
          <a:lstStyle/>
          <a:p>
            <a:r>
              <a:rPr lang="en-US" sz="3600" b="1" dirty="0" smtClean="0"/>
              <a:t>PRIMATE SPACES</a:t>
            </a:r>
            <a:endParaRPr lang="en-US" sz="3600" b="1" dirty="0"/>
          </a:p>
        </p:txBody>
      </p:sp>
      <p:pic>
        <p:nvPicPr>
          <p:cNvPr id="2" name="Picture 1"/>
          <p:cNvPicPr>
            <a:picLocks noChangeAspect="1"/>
          </p:cNvPicPr>
          <p:nvPr/>
        </p:nvPicPr>
        <p:blipFill>
          <a:blip r:embed="rId2"/>
          <a:stretch>
            <a:fillRect/>
          </a:stretch>
        </p:blipFill>
        <p:spPr>
          <a:xfrm>
            <a:off x="1580655" y="381000"/>
            <a:ext cx="6495010" cy="47771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Deep Bite In Deciduous Dentition</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A deep bite may occur in the initial stages of development.</a:t>
            </a:r>
          </a:p>
          <a:p>
            <a:pPr>
              <a:buNone/>
            </a:pPr>
            <a:endParaRPr lang="en-US" dirty="0" smtClean="0"/>
          </a:p>
          <a:p>
            <a:r>
              <a:rPr lang="en-US" dirty="0" smtClean="0"/>
              <a:t>The deep bite is accentuated by the fact that the deciduous incisors are more upright than their successors.</a:t>
            </a:r>
          </a:p>
          <a:p>
            <a:pPr>
              <a:buNone/>
            </a:pPr>
            <a:endParaRPr lang="en-US" dirty="0" smtClean="0"/>
          </a:p>
          <a:p>
            <a:r>
              <a:rPr lang="en-US" dirty="0" smtClean="0"/>
              <a:t>The lower </a:t>
            </a:r>
            <a:r>
              <a:rPr lang="en-US" dirty="0" err="1" smtClean="0"/>
              <a:t>incisal</a:t>
            </a:r>
            <a:r>
              <a:rPr lang="en-US" dirty="0" smtClean="0"/>
              <a:t> edges often contact the </a:t>
            </a:r>
            <a:r>
              <a:rPr lang="en-US" dirty="0" err="1" smtClean="0"/>
              <a:t>cingulum</a:t>
            </a:r>
            <a:r>
              <a:rPr lang="en-US" dirty="0" smtClean="0"/>
              <a:t> area of the maxillary incisors.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5078313"/>
          </a:xfrm>
          <a:prstGeom prst="rect">
            <a:avLst/>
          </a:prstGeom>
          <a:noFill/>
        </p:spPr>
        <p:txBody>
          <a:bodyPr wrap="square" rtlCol="0">
            <a:spAutoFit/>
          </a:bodyPr>
          <a:lstStyle/>
          <a:p>
            <a:r>
              <a:rPr lang="en-US" sz="3600" dirty="0" smtClean="0"/>
              <a:t>This deep bite is later reduced due to following factors:</a:t>
            </a:r>
          </a:p>
          <a:p>
            <a:endParaRPr lang="en-US" sz="3600" dirty="0" smtClean="0"/>
          </a:p>
          <a:p>
            <a:r>
              <a:rPr lang="en-US" sz="3600" dirty="0" err="1" smtClean="0"/>
              <a:t>a.Eruption</a:t>
            </a:r>
            <a:r>
              <a:rPr lang="en-US" sz="3600" dirty="0" smtClean="0"/>
              <a:t> of deciduous molars</a:t>
            </a:r>
          </a:p>
          <a:p>
            <a:endParaRPr lang="en-US" sz="3600" dirty="0" smtClean="0"/>
          </a:p>
          <a:p>
            <a:r>
              <a:rPr lang="en-US" sz="3600" dirty="0" err="1" smtClean="0"/>
              <a:t>b.Attriton</a:t>
            </a:r>
            <a:r>
              <a:rPr lang="en-US" sz="3600" dirty="0" smtClean="0"/>
              <a:t> of incisors</a:t>
            </a:r>
          </a:p>
          <a:p>
            <a:endParaRPr lang="en-US" sz="3600" dirty="0" smtClean="0"/>
          </a:p>
          <a:p>
            <a:r>
              <a:rPr lang="en-US" sz="3600" dirty="0" err="1" smtClean="0"/>
              <a:t>c.Forward</a:t>
            </a:r>
            <a:r>
              <a:rPr lang="en-US" sz="3600" dirty="0" smtClean="0"/>
              <a:t> movement of the mandible due to growth.</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1633</Words>
  <Application>Microsoft Office PowerPoint</Application>
  <PresentationFormat>On-screen Show (4:3)</PresentationFormat>
  <Paragraphs>172</Paragraphs>
  <Slides>43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Book Antiqua</vt:lpstr>
      <vt:lpstr>Calibri</vt:lpstr>
      <vt:lpstr>Times New Roman</vt:lpstr>
      <vt:lpstr>Office Theme</vt:lpstr>
      <vt:lpstr>PowerPoint Presentation</vt:lpstr>
      <vt:lpstr>Specific learning Objectives </vt:lpstr>
      <vt:lpstr>Contents</vt:lpstr>
      <vt:lpstr>Spacing In Deciduous Dentition</vt:lpstr>
      <vt:lpstr>PowerPoint Presentation</vt:lpstr>
      <vt:lpstr>PowerPoint Presentation</vt:lpstr>
      <vt:lpstr>PowerPoint Presentation</vt:lpstr>
      <vt:lpstr>Deep Bite In Deciduous Dentition</vt:lpstr>
      <vt:lpstr>PowerPoint Presentation</vt:lpstr>
      <vt:lpstr>Occlusion relation of deciduous dentition</vt:lpstr>
      <vt:lpstr>PowerPoint Presentation</vt:lpstr>
      <vt:lpstr>PowerPoint Presentation</vt:lpstr>
      <vt:lpstr>The mixed dentition period</vt:lpstr>
      <vt:lpstr>PowerPoint Presentation</vt:lpstr>
      <vt:lpstr>First transitional period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exchange of incisors</vt:lpstr>
      <vt:lpstr>PowerPoint Presentation</vt:lpstr>
      <vt:lpstr>PowerPoint Presentation</vt:lpstr>
      <vt:lpstr>PowerPoint Presentation</vt:lpstr>
      <vt:lpstr>C. Change in incisor inclination: One of the differences between deciduous and permanent incisors is their inclination.The primary incisors are more upright than the permanent incisors. Since the permanent incisors erupt more labially inclined they tend to increase in the dental arch perimeter. This is another factor that helps in accomodating the larger permanent incisors.</vt:lpstr>
      <vt:lpstr>Inter- transitional period</vt:lpstr>
      <vt:lpstr>The second transitional period</vt:lpstr>
      <vt:lpstr>PowerPoint Presentation</vt:lpstr>
      <vt:lpstr>The ugly duckling stage</vt:lpstr>
      <vt:lpstr>PowerPoint Presentation</vt:lpstr>
      <vt:lpstr>As the developing permanent canines erupt, they displace the roots of the lateral incisors mesially. This results in transmitting of the force on to the roots of the central incisors, which also get displaced mesially. A resultant distal divergence of the crowns of two central incisors causes midline spacing. This situation has been described by Broadbent as the ugly duckling stage as children tend to look ugly during this phase of development.</vt:lpstr>
      <vt:lpstr>PowerPoint Presentation</vt:lpstr>
      <vt:lpstr>Parents are often apprehensive during this stage and consult the dentist.   This condition usually corrects by itself when the canines erupt and the pressure is transferred from roots to coronal area of the incisors. </vt:lpstr>
      <vt:lpstr>The permanent dentition period</vt:lpstr>
      <vt:lpstr>PowerPoint Presentation</vt:lpstr>
      <vt:lpstr>Summary </vt:lpstr>
      <vt:lpstr>REFERENCES</vt:lpstr>
      <vt:lpstr>Question &amp; Answer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Dentition and occlusion</dc:title>
  <dc:creator>user</dc:creator>
  <cp:lastModifiedBy>Gaurav Agrawal</cp:lastModifiedBy>
  <cp:revision>95</cp:revision>
  <dcterms:created xsi:type="dcterms:W3CDTF">2017-12-08T03:32:58Z</dcterms:created>
  <dcterms:modified xsi:type="dcterms:W3CDTF">2022-06-10T12:29:41Z</dcterms:modified>
</cp:coreProperties>
</file>